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media/image35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4" r:id="rId4"/>
    <p:sldMasterId id="2147483679" r:id="rId5"/>
    <p:sldMasterId id="2147483683" r:id="rId6"/>
  </p:sldMasterIdLst>
  <p:notesMasterIdLst>
    <p:notesMasterId r:id="rId30"/>
  </p:notesMasterIdLst>
  <p:handoutMasterIdLst>
    <p:handoutMasterId r:id="rId31"/>
  </p:handoutMasterIdLst>
  <p:sldIdLst>
    <p:sldId id="580" r:id="rId7"/>
    <p:sldId id="633" r:id="rId8"/>
    <p:sldId id="494" r:id="rId9"/>
    <p:sldId id="573" r:id="rId10"/>
    <p:sldId id="584" r:id="rId11"/>
    <p:sldId id="582" r:id="rId12"/>
    <p:sldId id="585" r:id="rId13"/>
    <p:sldId id="634" r:id="rId14"/>
    <p:sldId id="635" r:id="rId15"/>
    <p:sldId id="575" r:id="rId16"/>
    <p:sldId id="587" r:id="rId17"/>
    <p:sldId id="576" r:id="rId18"/>
    <p:sldId id="577" r:id="rId19"/>
    <p:sldId id="517" r:id="rId20"/>
    <p:sldId id="627" r:id="rId21"/>
    <p:sldId id="559" r:id="rId22"/>
    <p:sldId id="558" r:id="rId23"/>
    <p:sldId id="586" r:id="rId24"/>
    <p:sldId id="583" r:id="rId25"/>
    <p:sldId id="632" r:id="rId26"/>
    <p:sldId id="629" r:id="rId27"/>
    <p:sldId id="578" r:id="rId28"/>
    <p:sldId id="260" r:id="rId29"/>
  </p:sldIdLst>
  <p:sldSz cx="12192000" cy="6858000"/>
  <p:notesSz cx="6858000" cy="9144000"/>
  <p:defaultTextStyle>
    <a:defPPr>
      <a:defRPr lang="hr-HR"/>
    </a:defPPr>
    <a:lvl1pPr marL="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hr-H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82AF"/>
    <a:srgbClr val="FF0000"/>
    <a:srgbClr val="0000FF"/>
    <a:srgbClr val="FF00FF"/>
    <a:srgbClr val="008000"/>
    <a:srgbClr val="9900CC"/>
    <a:srgbClr val="9900FF"/>
    <a:srgbClr val="003300"/>
    <a:srgbClr val="FFBDFF"/>
    <a:srgbClr val="009ED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BB4B56-BE6F-0A47-3812-4581BBD749AA}" v="1" dt="2023-02-02T09:00:03.972"/>
    <p1510:client id="{C07458C9-DBD6-4C06-7CC7-CCDC1B05E640}" v="166" dt="2023-02-03T20:48:08.785"/>
    <p1510:client id="{EEF91321-45A5-4EC9-9C34-36A88561F1F0}" v="402" dt="2021-01-18T16:02:47.280"/>
  </p1510:revLst>
</p1510:revInfo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ila, bez rešetk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il teme 1 - Isticanj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0704" autoAdjust="0"/>
  </p:normalViewPr>
  <p:slideViewPr>
    <p:cSldViewPr>
      <p:cViewPr varScale="1">
        <p:scale>
          <a:sx n="74" d="100"/>
          <a:sy n="74" d="100"/>
        </p:scale>
        <p:origin x="912" y="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A5F041-0D4F-439C-B9B0-1271B9B99183}" type="doc">
      <dgm:prSet loTypeId="urn:microsoft.com/office/officeart/2005/8/layout/vList4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A304F87D-66AD-4C28-8A60-91300F5C1241}">
      <dgm:prSet phldrT="[Tekst]" custT="1"/>
      <dgm:spPr/>
      <dgm:t>
        <a:bodyPr/>
        <a:lstStyle/>
        <a:p>
          <a:pPr algn="l"/>
          <a:r>
            <a:rPr lang="hr-HR" sz="2800" dirty="0"/>
            <a:t>   </a:t>
          </a:r>
          <a:r>
            <a:rPr lang="en-GB" sz="3600" noProof="0" dirty="0">
              <a:solidFill>
                <a:schemeClr val="tx1"/>
              </a:solidFill>
            </a:rPr>
            <a:t>Lessons</a:t>
          </a:r>
          <a:r>
            <a:rPr lang="hr-HR" sz="3600" dirty="0">
              <a:solidFill>
                <a:schemeClr val="tx1"/>
              </a:solidFill>
            </a:rPr>
            <a:t> </a:t>
          </a:r>
          <a:r>
            <a:rPr lang="en-GB" sz="3600" noProof="0" dirty="0">
              <a:solidFill>
                <a:schemeClr val="tx1"/>
              </a:solidFill>
            </a:rPr>
            <a:t>broadcasted</a:t>
          </a:r>
          <a:r>
            <a:rPr lang="hr-HR" sz="3600" dirty="0">
              <a:solidFill>
                <a:schemeClr val="tx1"/>
              </a:solidFill>
            </a:rPr>
            <a:t> on </a:t>
          </a:r>
          <a:r>
            <a:rPr lang="hr-HR" sz="3600" dirty="0" err="1">
              <a:solidFill>
                <a:schemeClr val="tx1"/>
              </a:solidFill>
            </a:rPr>
            <a:t>national</a:t>
          </a:r>
          <a:r>
            <a:rPr lang="hr-HR" sz="3600" dirty="0">
              <a:solidFill>
                <a:schemeClr val="tx1"/>
              </a:solidFill>
            </a:rPr>
            <a:t> TV </a:t>
          </a:r>
          <a:r>
            <a:rPr lang="hr-HR" sz="3600" dirty="0" err="1">
              <a:solidFill>
                <a:schemeClr val="tx1"/>
              </a:solidFill>
            </a:rPr>
            <a:t>channels</a:t>
          </a:r>
          <a:r>
            <a:rPr lang="hr-HR" sz="3600" dirty="0">
              <a:solidFill>
                <a:schemeClr val="tx1"/>
              </a:solidFill>
            </a:rPr>
            <a:t> Škola na trećem</a:t>
          </a:r>
          <a:endParaRPr lang="en-GB" sz="3600" dirty="0">
            <a:solidFill>
              <a:schemeClr val="tx1"/>
            </a:solidFill>
          </a:endParaRPr>
        </a:p>
      </dgm:t>
    </dgm:pt>
    <dgm:pt modelId="{5193F691-F7C4-4DC5-8447-A6E53A6D7732}" type="parTrans" cxnId="{65A7E19A-C370-4393-8E7C-52E65D7EEDF2}">
      <dgm:prSet/>
      <dgm:spPr/>
      <dgm:t>
        <a:bodyPr/>
        <a:lstStyle/>
        <a:p>
          <a:endParaRPr lang="en-GB"/>
        </a:p>
      </dgm:t>
    </dgm:pt>
    <dgm:pt modelId="{117CEEEE-F9A8-44CD-A46A-E4A36CE02F68}" type="sibTrans" cxnId="{65A7E19A-C370-4393-8E7C-52E65D7EEDF2}">
      <dgm:prSet/>
      <dgm:spPr/>
      <dgm:t>
        <a:bodyPr/>
        <a:lstStyle/>
        <a:p>
          <a:endParaRPr lang="en-GB"/>
        </a:p>
      </dgm:t>
    </dgm:pt>
    <dgm:pt modelId="{9C5B69D8-45AB-4024-B5E1-601DEAD06A62}">
      <dgm:prSet phldrT="[Tekst]" custT="1"/>
      <dgm:spPr/>
      <dgm:t>
        <a:bodyPr/>
        <a:lstStyle/>
        <a:p>
          <a:pPr algn="l"/>
          <a:r>
            <a:rPr lang="hr-HR" sz="2800" dirty="0">
              <a:solidFill>
                <a:schemeClr val="tx1"/>
              </a:solidFill>
            </a:rPr>
            <a:t>Young </a:t>
          </a:r>
          <a:r>
            <a:rPr lang="hr-HR" sz="2800" dirty="0" err="1">
              <a:solidFill>
                <a:schemeClr val="tx1"/>
              </a:solidFill>
            </a:rPr>
            <a:t>learners</a:t>
          </a:r>
          <a:r>
            <a:rPr lang="hr-HR" sz="2800" dirty="0">
              <a:solidFill>
                <a:schemeClr val="tx1"/>
              </a:solidFill>
            </a:rPr>
            <a:t> – TV </a:t>
          </a:r>
          <a:r>
            <a:rPr lang="en-GB" sz="2800" noProof="0" dirty="0">
              <a:solidFill>
                <a:schemeClr val="tx1"/>
              </a:solidFill>
            </a:rPr>
            <a:t>programme</a:t>
          </a:r>
        </a:p>
      </dgm:t>
    </dgm:pt>
    <dgm:pt modelId="{E687FC54-2A47-4EEC-A8D2-C4FBDEB3332D}" type="parTrans" cxnId="{69FA02E1-AB70-4A61-BD93-A2AAC0B4A413}">
      <dgm:prSet/>
      <dgm:spPr/>
      <dgm:t>
        <a:bodyPr/>
        <a:lstStyle/>
        <a:p>
          <a:endParaRPr lang="en-GB"/>
        </a:p>
      </dgm:t>
    </dgm:pt>
    <dgm:pt modelId="{FB6AB7E5-924D-45FC-901F-DD02BEFBA7B6}" type="sibTrans" cxnId="{69FA02E1-AB70-4A61-BD93-A2AAC0B4A413}">
      <dgm:prSet/>
      <dgm:spPr/>
      <dgm:t>
        <a:bodyPr/>
        <a:lstStyle/>
        <a:p>
          <a:endParaRPr lang="en-GB"/>
        </a:p>
      </dgm:t>
    </dgm:pt>
    <dgm:pt modelId="{7769A623-8D73-48AA-A7B8-CB95E4659CEB}">
      <dgm:prSet phldrT="[Tekst]" custT="1"/>
      <dgm:spPr/>
      <dgm:t>
        <a:bodyPr/>
        <a:lstStyle/>
        <a:p>
          <a:pPr algn="l"/>
          <a:r>
            <a:rPr lang="hr-HR" sz="2800" dirty="0" err="1">
              <a:solidFill>
                <a:schemeClr val="tx1"/>
              </a:solidFill>
            </a:rPr>
            <a:t>Students</a:t>
          </a:r>
          <a:r>
            <a:rPr lang="hr-HR" sz="2800" dirty="0">
              <a:solidFill>
                <a:schemeClr val="tx1"/>
              </a:solidFill>
            </a:rPr>
            <a:t> aged 11 – 18 - Video lessons </a:t>
          </a:r>
          <a:r>
            <a:rPr lang="hr-HR" sz="2800" dirty="0" err="1">
              <a:solidFill>
                <a:schemeClr val="tx1"/>
              </a:solidFill>
            </a:rPr>
            <a:t>broadcasted</a:t>
          </a:r>
          <a:endParaRPr lang="en-GB" sz="2800" dirty="0">
            <a:solidFill>
              <a:schemeClr val="tx1"/>
            </a:solidFill>
          </a:endParaRPr>
        </a:p>
      </dgm:t>
    </dgm:pt>
    <dgm:pt modelId="{9F6DF897-5746-41EF-98F6-481802CCECD2}" type="parTrans" cxnId="{4BEDBD79-03A5-4DDC-97F7-FA20B050EB1E}">
      <dgm:prSet/>
      <dgm:spPr/>
      <dgm:t>
        <a:bodyPr/>
        <a:lstStyle/>
        <a:p>
          <a:endParaRPr lang="en-GB"/>
        </a:p>
      </dgm:t>
    </dgm:pt>
    <dgm:pt modelId="{5AC8418E-83E9-4BE6-980B-E564F27B9E50}" type="sibTrans" cxnId="{4BEDBD79-03A5-4DDC-97F7-FA20B050EB1E}">
      <dgm:prSet/>
      <dgm:spPr/>
      <dgm:t>
        <a:bodyPr/>
        <a:lstStyle/>
        <a:p>
          <a:endParaRPr lang="en-GB"/>
        </a:p>
      </dgm:t>
    </dgm:pt>
    <dgm:pt modelId="{C7E29AC1-E5CA-4477-A2B2-737D9E5053AE}">
      <dgm:prSet phldrT="[Tekst]" custT="1"/>
      <dgm:spPr/>
      <dgm:t>
        <a:bodyPr/>
        <a:lstStyle/>
        <a:p>
          <a:pPr algn="l"/>
          <a:r>
            <a:rPr lang="hr-HR" sz="3200" dirty="0"/>
            <a:t>   </a:t>
          </a:r>
          <a:r>
            <a:rPr lang="hr-HR" sz="3200" dirty="0">
              <a:solidFill>
                <a:schemeClr val="tx1"/>
              </a:solidFill>
            </a:rPr>
            <a:t>Video lessons  I-nastava</a:t>
          </a:r>
          <a:endParaRPr lang="en-GB" sz="3200" dirty="0">
            <a:solidFill>
              <a:schemeClr val="tx1"/>
            </a:solidFill>
          </a:endParaRPr>
        </a:p>
      </dgm:t>
    </dgm:pt>
    <dgm:pt modelId="{106D63B8-AC00-4112-848B-2842B5817401}" type="parTrans" cxnId="{24BC25CB-DC9F-4D93-B6C9-D309DA85BBD9}">
      <dgm:prSet/>
      <dgm:spPr/>
      <dgm:t>
        <a:bodyPr/>
        <a:lstStyle/>
        <a:p>
          <a:endParaRPr lang="en-GB"/>
        </a:p>
      </dgm:t>
    </dgm:pt>
    <dgm:pt modelId="{4128124F-4DFF-45DD-9465-7C394F3598D8}" type="sibTrans" cxnId="{24BC25CB-DC9F-4D93-B6C9-D309DA85BBD9}">
      <dgm:prSet/>
      <dgm:spPr/>
      <dgm:t>
        <a:bodyPr/>
        <a:lstStyle/>
        <a:p>
          <a:endParaRPr lang="en-GB"/>
        </a:p>
      </dgm:t>
    </dgm:pt>
    <dgm:pt modelId="{1B85480E-9DBB-4840-9E32-F1BCDD055FEA}">
      <dgm:prSet phldrT="[Tekst]" custT="1"/>
      <dgm:spPr/>
      <dgm:t>
        <a:bodyPr/>
        <a:lstStyle/>
        <a:p>
          <a:pPr algn="l"/>
          <a:r>
            <a:rPr lang="hr-HR" sz="3200" dirty="0">
              <a:solidFill>
                <a:schemeClr val="tx1"/>
              </a:solidFill>
            </a:rPr>
            <a:t>Ministry of </a:t>
          </a:r>
          <a:r>
            <a:rPr lang="hr-HR" sz="3200" dirty="0" err="1">
              <a:solidFill>
                <a:schemeClr val="tx1"/>
              </a:solidFill>
            </a:rPr>
            <a:t>Education’s</a:t>
          </a:r>
          <a:r>
            <a:rPr lang="hr-HR" sz="3200" dirty="0">
              <a:solidFill>
                <a:schemeClr val="tx1"/>
              </a:solidFill>
            </a:rPr>
            <a:t> YouTube </a:t>
          </a:r>
          <a:r>
            <a:rPr lang="hr-HR" sz="3200" dirty="0" err="1">
              <a:solidFill>
                <a:schemeClr val="tx1"/>
              </a:solidFill>
            </a:rPr>
            <a:t>channel</a:t>
          </a:r>
          <a:r>
            <a:rPr lang="hr-HR" sz="3200" dirty="0">
              <a:solidFill>
                <a:schemeClr val="tx1"/>
              </a:solidFill>
            </a:rPr>
            <a:t> </a:t>
          </a:r>
          <a:endParaRPr lang="en-GB" sz="3200" dirty="0">
            <a:solidFill>
              <a:schemeClr val="tx1"/>
            </a:solidFill>
          </a:endParaRPr>
        </a:p>
      </dgm:t>
    </dgm:pt>
    <dgm:pt modelId="{F7EC0D1D-4EAD-43B7-81F5-A1EB958BC29A}" type="parTrans" cxnId="{5DEB4CFB-B08A-45E3-961D-1CC5C4C034B0}">
      <dgm:prSet/>
      <dgm:spPr/>
      <dgm:t>
        <a:bodyPr/>
        <a:lstStyle/>
        <a:p>
          <a:endParaRPr lang="en-GB"/>
        </a:p>
      </dgm:t>
    </dgm:pt>
    <dgm:pt modelId="{0206DB92-6DFF-45CE-BFD0-62BF93EBDE50}" type="sibTrans" cxnId="{5DEB4CFB-B08A-45E3-961D-1CC5C4C034B0}">
      <dgm:prSet/>
      <dgm:spPr/>
      <dgm:t>
        <a:bodyPr/>
        <a:lstStyle/>
        <a:p>
          <a:endParaRPr lang="en-GB"/>
        </a:p>
      </dgm:t>
    </dgm:pt>
    <dgm:pt modelId="{545B622C-48F9-429C-8B97-83B23A37DF4A}">
      <dgm:prSet phldrT="[Tekst]" custT="1"/>
      <dgm:spPr/>
      <dgm:t>
        <a:bodyPr/>
        <a:lstStyle/>
        <a:p>
          <a:pPr algn="l"/>
          <a:r>
            <a:rPr lang="hr-HR" sz="3600" dirty="0"/>
            <a:t>  </a:t>
          </a:r>
          <a:r>
            <a:rPr lang="hr-HR" sz="3600" dirty="0" err="1">
              <a:solidFill>
                <a:schemeClr val="tx1"/>
              </a:solidFill>
            </a:rPr>
            <a:t>Virtual</a:t>
          </a:r>
          <a:r>
            <a:rPr lang="hr-HR" sz="3600" dirty="0">
              <a:solidFill>
                <a:schemeClr val="tx1"/>
              </a:solidFill>
            </a:rPr>
            <a:t> </a:t>
          </a:r>
          <a:r>
            <a:rPr lang="hr-HR" sz="3600" dirty="0" err="1">
              <a:solidFill>
                <a:schemeClr val="tx1"/>
              </a:solidFill>
            </a:rPr>
            <a:t>classrooms</a:t>
          </a:r>
          <a:endParaRPr lang="en-GB" sz="3600" dirty="0">
            <a:solidFill>
              <a:schemeClr val="tx1"/>
            </a:solidFill>
          </a:endParaRPr>
        </a:p>
      </dgm:t>
    </dgm:pt>
    <dgm:pt modelId="{F2EF3AB6-A117-4884-9A3E-DB28076DF029}" type="parTrans" cxnId="{65D82CB5-D663-4C1E-866A-E633F3944588}">
      <dgm:prSet/>
      <dgm:spPr/>
      <dgm:t>
        <a:bodyPr/>
        <a:lstStyle/>
        <a:p>
          <a:endParaRPr lang="en-GB"/>
        </a:p>
      </dgm:t>
    </dgm:pt>
    <dgm:pt modelId="{356F8FD7-CE01-4ABC-A31C-77200C56558D}" type="sibTrans" cxnId="{65D82CB5-D663-4C1E-866A-E633F3944588}">
      <dgm:prSet/>
      <dgm:spPr/>
      <dgm:t>
        <a:bodyPr/>
        <a:lstStyle/>
        <a:p>
          <a:endParaRPr lang="en-GB"/>
        </a:p>
      </dgm:t>
    </dgm:pt>
    <dgm:pt modelId="{BE1E5745-1BC1-4AD4-9018-59CE1EE09E0E}">
      <dgm:prSet phldrT="[Tekst]" custT="1"/>
      <dgm:spPr/>
      <dgm:t>
        <a:bodyPr/>
        <a:lstStyle/>
        <a:p>
          <a:pPr algn="l"/>
          <a:r>
            <a:rPr lang="hr-HR" sz="2800" dirty="0">
              <a:solidFill>
                <a:schemeClr val="tx1"/>
              </a:solidFill>
            </a:rPr>
            <a:t>MC </a:t>
          </a:r>
          <a:r>
            <a:rPr lang="hr-HR" sz="2800" dirty="0" err="1">
              <a:solidFill>
                <a:schemeClr val="tx1"/>
              </a:solidFill>
            </a:rPr>
            <a:t>Teams</a:t>
          </a:r>
          <a:r>
            <a:rPr lang="hr-HR" sz="2800" dirty="0">
              <a:solidFill>
                <a:schemeClr val="tx1"/>
              </a:solidFill>
            </a:rPr>
            <a:t>, Google </a:t>
          </a:r>
          <a:r>
            <a:rPr lang="hr-HR" sz="2800" dirty="0" err="1">
              <a:solidFill>
                <a:schemeClr val="tx1"/>
              </a:solidFill>
            </a:rPr>
            <a:t>classroom</a:t>
          </a:r>
          <a:endParaRPr lang="en-GB" sz="2800" dirty="0">
            <a:solidFill>
              <a:schemeClr val="tx1"/>
            </a:solidFill>
          </a:endParaRPr>
        </a:p>
      </dgm:t>
    </dgm:pt>
    <dgm:pt modelId="{2AF9466E-D5D7-4ED7-8AFF-46858275976F}" type="parTrans" cxnId="{2451391B-E34C-4094-BBA1-C355BA5AD5CF}">
      <dgm:prSet/>
      <dgm:spPr/>
      <dgm:t>
        <a:bodyPr/>
        <a:lstStyle/>
        <a:p>
          <a:endParaRPr lang="en-GB"/>
        </a:p>
      </dgm:t>
    </dgm:pt>
    <dgm:pt modelId="{13364CE8-BEF8-4B05-AD03-8D18C2051161}" type="sibTrans" cxnId="{2451391B-E34C-4094-BBA1-C355BA5AD5CF}">
      <dgm:prSet/>
      <dgm:spPr/>
      <dgm:t>
        <a:bodyPr/>
        <a:lstStyle/>
        <a:p>
          <a:endParaRPr lang="en-GB"/>
        </a:p>
      </dgm:t>
    </dgm:pt>
    <dgm:pt modelId="{0C1C1F43-9BB0-4AAD-92FD-05678803D689}" type="pres">
      <dgm:prSet presAssocID="{50A5F041-0D4F-439C-B9B0-1271B9B99183}" presName="linear" presStyleCnt="0">
        <dgm:presLayoutVars>
          <dgm:dir/>
          <dgm:resizeHandles val="exact"/>
        </dgm:presLayoutVars>
      </dgm:prSet>
      <dgm:spPr/>
    </dgm:pt>
    <dgm:pt modelId="{0FB415AD-6793-4FB9-9DEF-7E196E7A856B}" type="pres">
      <dgm:prSet presAssocID="{A304F87D-66AD-4C28-8A60-91300F5C1241}" presName="comp" presStyleCnt="0"/>
      <dgm:spPr/>
    </dgm:pt>
    <dgm:pt modelId="{1D2B56BD-A6E7-4133-B875-E9C14EF843EA}" type="pres">
      <dgm:prSet presAssocID="{A304F87D-66AD-4C28-8A60-91300F5C1241}" presName="box" presStyleLbl="node1" presStyleIdx="0" presStyleCnt="3" custScaleY="135413" custLinFactNeighborX="-115" custLinFactNeighborY="1030"/>
      <dgm:spPr/>
    </dgm:pt>
    <dgm:pt modelId="{DF0A37B9-2199-4C92-870C-C367CA673A14}" type="pres">
      <dgm:prSet presAssocID="{A304F87D-66AD-4C28-8A60-91300F5C1241}" presName="img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11000" b="-11000"/>
          </a:stretch>
        </a:blipFill>
      </dgm:spPr>
    </dgm:pt>
    <dgm:pt modelId="{2D5475CB-2274-4874-8785-279F1B1E809D}" type="pres">
      <dgm:prSet presAssocID="{A304F87D-66AD-4C28-8A60-91300F5C1241}" presName="text" presStyleLbl="node1" presStyleIdx="0" presStyleCnt="3">
        <dgm:presLayoutVars>
          <dgm:bulletEnabled val="1"/>
        </dgm:presLayoutVars>
      </dgm:prSet>
      <dgm:spPr/>
    </dgm:pt>
    <dgm:pt modelId="{9D8A6D88-88C1-4993-8189-C51F0E32C744}" type="pres">
      <dgm:prSet presAssocID="{117CEEEE-F9A8-44CD-A46A-E4A36CE02F68}" presName="spacer" presStyleCnt="0"/>
      <dgm:spPr/>
    </dgm:pt>
    <dgm:pt modelId="{C0D810D2-157F-4627-807A-92193D7752B9}" type="pres">
      <dgm:prSet presAssocID="{C7E29AC1-E5CA-4477-A2B2-737D9E5053AE}" presName="comp" presStyleCnt="0"/>
      <dgm:spPr/>
    </dgm:pt>
    <dgm:pt modelId="{E62D21EB-C202-4CDB-B9DD-96257A85D314}" type="pres">
      <dgm:prSet presAssocID="{C7E29AC1-E5CA-4477-A2B2-737D9E5053AE}" presName="box" presStyleLbl="node1" presStyleIdx="1" presStyleCnt="3" custLinFactNeighborY="-1607"/>
      <dgm:spPr/>
    </dgm:pt>
    <dgm:pt modelId="{824EFC08-7151-4EAC-BE71-83756730A9D5}" type="pres">
      <dgm:prSet presAssocID="{C7E29AC1-E5CA-4477-A2B2-737D9E5053AE}" presName="img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15000" b="-15000"/>
          </a:stretch>
        </a:blipFill>
      </dgm:spPr>
    </dgm:pt>
    <dgm:pt modelId="{927E09EC-9B74-4F22-9BEA-D8B9FFA6AF2A}" type="pres">
      <dgm:prSet presAssocID="{C7E29AC1-E5CA-4477-A2B2-737D9E5053AE}" presName="text" presStyleLbl="node1" presStyleIdx="1" presStyleCnt="3">
        <dgm:presLayoutVars>
          <dgm:bulletEnabled val="1"/>
        </dgm:presLayoutVars>
      </dgm:prSet>
      <dgm:spPr/>
    </dgm:pt>
    <dgm:pt modelId="{99BE28C1-15FD-4879-80AC-CBF99D9702AC}" type="pres">
      <dgm:prSet presAssocID="{4128124F-4DFF-45DD-9465-7C394F3598D8}" presName="spacer" presStyleCnt="0"/>
      <dgm:spPr/>
    </dgm:pt>
    <dgm:pt modelId="{4CBC056C-2E43-43EA-B179-CD214C57E6FF}" type="pres">
      <dgm:prSet presAssocID="{545B622C-48F9-429C-8B97-83B23A37DF4A}" presName="comp" presStyleCnt="0"/>
      <dgm:spPr/>
    </dgm:pt>
    <dgm:pt modelId="{6B16476E-62A0-4BC6-AE97-A30C3E8C2B2B}" type="pres">
      <dgm:prSet presAssocID="{545B622C-48F9-429C-8B97-83B23A37DF4A}" presName="box" presStyleLbl="node1" presStyleIdx="2" presStyleCnt="3"/>
      <dgm:spPr/>
    </dgm:pt>
    <dgm:pt modelId="{02713B65-7B79-4C80-A2FE-C66AD66EB5F5}" type="pres">
      <dgm:prSet presAssocID="{545B622C-48F9-429C-8B97-83B23A37DF4A}" presName="img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37000" b="-37000"/>
          </a:stretch>
        </a:blipFill>
      </dgm:spPr>
    </dgm:pt>
    <dgm:pt modelId="{FB726326-90E1-4777-B5FC-E1FC9F90B868}" type="pres">
      <dgm:prSet presAssocID="{545B622C-48F9-429C-8B97-83B23A37DF4A}" presName="text" presStyleLbl="node1" presStyleIdx="2" presStyleCnt="3">
        <dgm:presLayoutVars>
          <dgm:bulletEnabled val="1"/>
        </dgm:presLayoutVars>
      </dgm:prSet>
      <dgm:spPr/>
    </dgm:pt>
  </dgm:ptLst>
  <dgm:cxnLst>
    <dgm:cxn modelId="{EDA3EE01-E1F9-4CFC-A60B-2262891AE6AA}" type="presOf" srcId="{BE1E5745-1BC1-4AD4-9018-59CE1EE09E0E}" destId="{FB726326-90E1-4777-B5FC-E1FC9F90B868}" srcOrd="1" destOrd="1" presId="urn:microsoft.com/office/officeart/2005/8/layout/vList4"/>
    <dgm:cxn modelId="{CCDFBC09-D949-4126-8152-4A741E35AC8E}" type="presOf" srcId="{C7E29AC1-E5CA-4477-A2B2-737D9E5053AE}" destId="{E62D21EB-C202-4CDB-B9DD-96257A85D314}" srcOrd="0" destOrd="0" presId="urn:microsoft.com/office/officeart/2005/8/layout/vList4"/>
    <dgm:cxn modelId="{2451391B-E34C-4094-BBA1-C355BA5AD5CF}" srcId="{545B622C-48F9-429C-8B97-83B23A37DF4A}" destId="{BE1E5745-1BC1-4AD4-9018-59CE1EE09E0E}" srcOrd="0" destOrd="0" parTransId="{2AF9466E-D5D7-4ED7-8AFF-46858275976F}" sibTransId="{13364CE8-BEF8-4B05-AD03-8D18C2051161}"/>
    <dgm:cxn modelId="{780FD538-C160-4CEF-BD3E-893EDF0F640B}" type="presOf" srcId="{545B622C-48F9-429C-8B97-83B23A37DF4A}" destId="{FB726326-90E1-4777-B5FC-E1FC9F90B868}" srcOrd="1" destOrd="0" presId="urn:microsoft.com/office/officeart/2005/8/layout/vList4"/>
    <dgm:cxn modelId="{1EA8C765-A673-4153-87C0-6828AFB725E6}" type="presOf" srcId="{50A5F041-0D4F-439C-B9B0-1271B9B99183}" destId="{0C1C1F43-9BB0-4AAD-92FD-05678803D689}" srcOrd="0" destOrd="0" presId="urn:microsoft.com/office/officeart/2005/8/layout/vList4"/>
    <dgm:cxn modelId="{43A96847-DE45-409F-BA75-9D318520A13B}" type="presOf" srcId="{7769A623-8D73-48AA-A7B8-CB95E4659CEB}" destId="{1D2B56BD-A6E7-4133-B875-E9C14EF843EA}" srcOrd="0" destOrd="2" presId="urn:microsoft.com/office/officeart/2005/8/layout/vList4"/>
    <dgm:cxn modelId="{F6EF9370-7C6B-43BD-B723-87DB4A490F42}" type="presOf" srcId="{BE1E5745-1BC1-4AD4-9018-59CE1EE09E0E}" destId="{6B16476E-62A0-4BC6-AE97-A30C3E8C2B2B}" srcOrd="0" destOrd="1" presId="urn:microsoft.com/office/officeart/2005/8/layout/vList4"/>
    <dgm:cxn modelId="{689CF655-3BF4-4933-AD31-7DC1816699AA}" type="presOf" srcId="{1B85480E-9DBB-4840-9E32-F1BCDD055FEA}" destId="{E62D21EB-C202-4CDB-B9DD-96257A85D314}" srcOrd="0" destOrd="1" presId="urn:microsoft.com/office/officeart/2005/8/layout/vList4"/>
    <dgm:cxn modelId="{4BEDBD79-03A5-4DDC-97F7-FA20B050EB1E}" srcId="{A304F87D-66AD-4C28-8A60-91300F5C1241}" destId="{7769A623-8D73-48AA-A7B8-CB95E4659CEB}" srcOrd="1" destOrd="0" parTransId="{9F6DF897-5746-41EF-98F6-481802CCECD2}" sibTransId="{5AC8418E-83E9-4BE6-980B-E564F27B9E50}"/>
    <dgm:cxn modelId="{9EFCAA83-870F-43DD-908B-4334281C1874}" type="presOf" srcId="{545B622C-48F9-429C-8B97-83B23A37DF4A}" destId="{6B16476E-62A0-4BC6-AE97-A30C3E8C2B2B}" srcOrd="0" destOrd="0" presId="urn:microsoft.com/office/officeart/2005/8/layout/vList4"/>
    <dgm:cxn modelId="{FDA97D8F-67DE-4383-A5CA-97EAC3E92D73}" type="presOf" srcId="{A304F87D-66AD-4C28-8A60-91300F5C1241}" destId="{1D2B56BD-A6E7-4133-B875-E9C14EF843EA}" srcOrd="0" destOrd="0" presId="urn:microsoft.com/office/officeart/2005/8/layout/vList4"/>
    <dgm:cxn modelId="{65A7E19A-C370-4393-8E7C-52E65D7EEDF2}" srcId="{50A5F041-0D4F-439C-B9B0-1271B9B99183}" destId="{A304F87D-66AD-4C28-8A60-91300F5C1241}" srcOrd="0" destOrd="0" parTransId="{5193F691-F7C4-4DC5-8447-A6E53A6D7732}" sibTransId="{117CEEEE-F9A8-44CD-A46A-E4A36CE02F68}"/>
    <dgm:cxn modelId="{F4FA46A9-6D9E-401F-901E-CAE9FA461CCA}" type="presOf" srcId="{9C5B69D8-45AB-4024-B5E1-601DEAD06A62}" destId="{2D5475CB-2274-4874-8785-279F1B1E809D}" srcOrd="1" destOrd="1" presId="urn:microsoft.com/office/officeart/2005/8/layout/vList4"/>
    <dgm:cxn modelId="{7A7E5CAA-79E6-434E-B120-BE7C00014B38}" type="presOf" srcId="{A304F87D-66AD-4C28-8A60-91300F5C1241}" destId="{2D5475CB-2274-4874-8785-279F1B1E809D}" srcOrd="1" destOrd="0" presId="urn:microsoft.com/office/officeart/2005/8/layout/vList4"/>
    <dgm:cxn modelId="{EFB778AD-8C1B-4B7F-91B9-7A8A9F605A88}" type="presOf" srcId="{C7E29AC1-E5CA-4477-A2B2-737D9E5053AE}" destId="{927E09EC-9B74-4F22-9BEA-D8B9FFA6AF2A}" srcOrd="1" destOrd="0" presId="urn:microsoft.com/office/officeart/2005/8/layout/vList4"/>
    <dgm:cxn modelId="{65D82CB5-D663-4C1E-866A-E633F3944588}" srcId="{50A5F041-0D4F-439C-B9B0-1271B9B99183}" destId="{545B622C-48F9-429C-8B97-83B23A37DF4A}" srcOrd="2" destOrd="0" parTransId="{F2EF3AB6-A117-4884-9A3E-DB28076DF029}" sibTransId="{356F8FD7-CE01-4ABC-A31C-77200C56558D}"/>
    <dgm:cxn modelId="{24BC25CB-DC9F-4D93-B6C9-D309DA85BBD9}" srcId="{50A5F041-0D4F-439C-B9B0-1271B9B99183}" destId="{C7E29AC1-E5CA-4477-A2B2-737D9E5053AE}" srcOrd="1" destOrd="0" parTransId="{106D63B8-AC00-4112-848B-2842B5817401}" sibTransId="{4128124F-4DFF-45DD-9465-7C394F3598D8}"/>
    <dgm:cxn modelId="{88B6E3D3-F760-4B6C-B666-C9872D78AC83}" type="presOf" srcId="{9C5B69D8-45AB-4024-B5E1-601DEAD06A62}" destId="{1D2B56BD-A6E7-4133-B875-E9C14EF843EA}" srcOrd="0" destOrd="1" presId="urn:microsoft.com/office/officeart/2005/8/layout/vList4"/>
    <dgm:cxn modelId="{06743CD5-97BB-4E2A-BB02-073AFD6A0245}" type="presOf" srcId="{7769A623-8D73-48AA-A7B8-CB95E4659CEB}" destId="{2D5475CB-2274-4874-8785-279F1B1E809D}" srcOrd="1" destOrd="2" presId="urn:microsoft.com/office/officeart/2005/8/layout/vList4"/>
    <dgm:cxn modelId="{69FA02E1-AB70-4A61-BD93-A2AAC0B4A413}" srcId="{A304F87D-66AD-4C28-8A60-91300F5C1241}" destId="{9C5B69D8-45AB-4024-B5E1-601DEAD06A62}" srcOrd="0" destOrd="0" parTransId="{E687FC54-2A47-4EEC-A8D2-C4FBDEB3332D}" sibTransId="{FB6AB7E5-924D-45FC-901F-DD02BEFBA7B6}"/>
    <dgm:cxn modelId="{C3DD67F4-C01B-4167-A2A5-80732A239DFB}" type="presOf" srcId="{1B85480E-9DBB-4840-9E32-F1BCDD055FEA}" destId="{927E09EC-9B74-4F22-9BEA-D8B9FFA6AF2A}" srcOrd="1" destOrd="1" presId="urn:microsoft.com/office/officeart/2005/8/layout/vList4"/>
    <dgm:cxn modelId="{5DEB4CFB-B08A-45E3-961D-1CC5C4C034B0}" srcId="{C7E29AC1-E5CA-4477-A2B2-737D9E5053AE}" destId="{1B85480E-9DBB-4840-9E32-F1BCDD055FEA}" srcOrd="0" destOrd="0" parTransId="{F7EC0D1D-4EAD-43B7-81F5-A1EB958BC29A}" sibTransId="{0206DB92-6DFF-45CE-BFD0-62BF93EBDE50}"/>
    <dgm:cxn modelId="{43941CC6-7521-4804-82DB-DD6339F29D96}" type="presParOf" srcId="{0C1C1F43-9BB0-4AAD-92FD-05678803D689}" destId="{0FB415AD-6793-4FB9-9DEF-7E196E7A856B}" srcOrd="0" destOrd="0" presId="urn:microsoft.com/office/officeart/2005/8/layout/vList4"/>
    <dgm:cxn modelId="{2006B58A-C300-410D-AD0D-C80C86A7E7BC}" type="presParOf" srcId="{0FB415AD-6793-4FB9-9DEF-7E196E7A856B}" destId="{1D2B56BD-A6E7-4133-B875-E9C14EF843EA}" srcOrd="0" destOrd="0" presId="urn:microsoft.com/office/officeart/2005/8/layout/vList4"/>
    <dgm:cxn modelId="{D52C182F-A98F-46D6-A21A-325B4B71D487}" type="presParOf" srcId="{0FB415AD-6793-4FB9-9DEF-7E196E7A856B}" destId="{DF0A37B9-2199-4C92-870C-C367CA673A14}" srcOrd="1" destOrd="0" presId="urn:microsoft.com/office/officeart/2005/8/layout/vList4"/>
    <dgm:cxn modelId="{D61F41E3-8F97-4406-9C08-ECB719E12497}" type="presParOf" srcId="{0FB415AD-6793-4FB9-9DEF-7E196E7A856B}" destId="{2D5475CB-2274-4874-8785-279F1B1E809D}" srcOrd="2" destOrd="0" presId="urn:microsoft.com/office/officeart/2005/8/layout/vList4"/>
    <dgm:cxn modelId="{1471A678-F9D6-46A8-A5CD-CD234223CB9F}" type="presParOf" srcId="{0C1C1F43-9BB0-4AAD-92FD-05678803D689}" destId="{9D8A6D88-88C1-4993-8189-C51F0E32C744}" srcOrd="1" destOrd="0" presId="urn:microsoft.com/office/officeart/2005/8/layout/vList4"/>
    <dgm:cxn modelId="{8545545C-BE76-464C-B106-1E2F635F27B6}" type="presParOf" srcId="{0C1C1F43-9BB0-4AAD-92FD-05678803D689}" destId="{C0D810D2-157F-4627-807A-92193D7752B9}" srcOrd="2" destOrd="0" presId="urn:microsoft.com/office/officeart/2005/8/layout/vList4"/>
    <dgm:cxn modelId="{743ED89A-8F3C-4954-A864-2D4E028CAC04}" type="presParOf" srcId="{C0D810D2-157F-4627-807A-92193D7752B9}" destId="{E62D21EB-C202-4CDB-B9DD-96257A85D314}" srcOrd="0" destOrd="0" presId="urn:microsoft.com/office/officeart/2005/8/layout/vList4"/>
    <dgm:cxn modelId="{BDD2DB4C-F678-4915-8300-A4E4F92441EE}" type="presParOf" srcId="{C0D810D2-157F-4627-807A-92193D7752B9}" destId="{824EFC08-7151-4EAC-BE71-83756730A9D5}" srcOrd="1" destOrd="0" presId="urn:microsoft.com/office/officeart/2005/8/layout/vList4"/>
    <dgm:cxn modelId="{44AE257D-48E5-4615-8FA9-DA0856E4CA0A}" type="presParOf" srcId="{C0D810D2-157F-4627-807A-92193D7752B9}" destId="{927E09EC-9B74-4F22-9BEA-D8B9FFA6AF2A}" srcOrd="2" destOrd="0" presId="urn:microsoft.com/office/officeart/2005/8/layout/vList4"/>
    <dgm:cxn modelId="{75E9C486-1F7E-4B2A-8A27-3A61494176C0}" type="presParOf" srcId="{0C1C1F43-9BB0-4AAD-92FD-05678803D689}" destId="{99BE28C1-15FD-4879-80AC-CBF99D9702AC}" srcOrd="3" destOrd="0" presId="urn:microsoft.com/office/officeart/2005/8/layout/vList4"/>
    <dgm:cxn modelId="{B068BA51-8625-4F1E-8701-3C854E6B91DB}" type="presParOf" srcId="{0C1C1F43-9BB0-4AAD-92FD-05678803D689}" destId="{4CBC056C-2E43-43EA-B179-CD214C57E6FF}" srcOrd="4" destOrd="0" presId="urn:microsoft.com/office/officeart/2005/8/layout/vList4"/>
    <dgm:cxn modelId="{CB864BE1-57A2-46C5-B95E-2D12A4EE7896}" type="presParOf" srcId="{4CBC056C-2E43-43EA-B179-CD214C57E6FF}" destId="{6B16476E-62A0-4BC6-AE97-A30C3E8C2B2B}" srcOrd="0" destOrd="0" presId="urn:microsoft.com/office/officeart/2005/8/layout/vList4"/>
    <dgm:cxn modelId="{5724915D-09D0-4291-9D06-19D6C419E034}" type="presParOf" srcId="{4CBC056C-2E43-43EA-B179-CD214C57E6FF}" destId="{02713B65-7B79-4C80-A2FE-C66AD66EB5F5}" srcOrd="1" destOrd="0" presId="urn:microsoft.com/office/officeart/2005/8/layout/vList4"/>
    <dgm:cxn modelId="{C98D0086-99B6-4094-9174-C59703CBF1C8}" type="presParOf" srcId="{4CBC056C-2E43-43EA-B179-CD214C57E6FF}" destId="{FB726326-90E1-4777-B5FC-E1FC9F90B86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3D54A4-924F-475A-B8B1-D1B76FD61AE0}" type="doc">
      <dgm:prSet loTypeId="urn:microsoft.com/office/officeart/2005/8/layout/StepDownProcess" loCatId="process" qsTypeId="urn:microsoft.com/office/officeart/2005/8/quickstyle/simple5" qsCatId="simple" csTypeId="urn:microsoft.com/office/officeart/2005/8/colors/colorful1" csCatId="colorful" phldr="1"/>
      <dgm:spPr/>
    </dgm:pt>
    <dgm:pt modelId="{7965BE80-2628-466E-8623-986CF64018E4}">
      <dgm:prSet phldrT="[Text]" custT="1"/>
      <dgm:spPr/>
      <dgm:t>
        <a:bodyPr/>
        <a:lstStyle/>
        <a:p>
          <a:pPr rtl="0"/>
          <a:r>
            <a:rPr lang="hr-HR" sz="4000" dirty="0">
              <a:solidFill>
                <a:schemeClr val="tx1"/>
              </a:solidFill>
            </a:rPr>
            <a:t>Croatian </a:t>
          </a:r>
        </a:p>
        <a:p>
          <a:pPr rtl="0"/>
          <a:r>
            <a:rPr lang="hr-HR" sz="4000" dirty="0" err="1">
              <a:solidFill>
                <a:schemeClr val="tx1"/>
              </a:solidFill>
            </a:rPr>
            <a:t>Radiotelevision</a:t>
          </a:r>
          <a:endParaRPr lang="en-US" sz="4000" dirty="0">
            <a:solidFill>
              <a:schemeClr val="tx1"/>
            </a:solidFill>
          </a:endParaRPr>
        </a:p>
      </dgm:t>
    </dgm:pt>
    <dgm:pt modelId="{01019DD8-182F-4DDF-B21E-E40F1AFCBED8}" type="parTrans" cxnId="{6189B681-5F6A-4A5E-9B46-DAE9CE52046A}">
      <dgm:prSet/>
      <dgm:spPr/>
      <dgm:t>
        <a:bodyPr/>
        <a:lstStyle/>
        <a:p>
          <a:endParaRPr lang="en-GB"/>
        </a:p>
      </dgm:t>
    </dgm:pt>
    <dgm:pt modelId="{5C9A8A1E-4D77-4923-9D6E-72482FB9EE58}" type="sibTrans" cxnId="{6189B681-5F6A-4A5E-9B46-DAE9CE52046A}">
      <dgm:prSet/>
      <dgm:spPr/>
      <dgm:t>
        <a:bodyPr/>
        <a:lstStyle/>
        <a:p>
          <a:endParaRPr lang="en-US"/>
        </a:p>
      </dgm:t>
    </dgm:pt>
    <dgm:pt modelId="{3CDF46D1-13DD-41B3-8CE7-330B7AFADB0B}">
      <dgm:prSet phldrT="[Text]" custT="1"/>
      <dgm:spPr/>
      <dgm:t>
        <a:bodyPr/>
        <a:lstStyle/>
        <a:p>
          <a:pPr rtl="0"/>
          <a:r>
            <a:rPr lang="hr-HR" sz="3200" dirty="0">
              <a:solidFill>
                <a:schemeClr val="tx1"/>
              </a:solidFill>
            </a:rPr>
            <a:t>Croatian </a:t>
          </a:r>
          <a:r>
            <a:rPr lang="hr-HR" sz="3200" dirty="0" err="1">
              <a:solidFill>
                <a:schemeClr val="tx1"/>
              </a:solidFill>
            </a:rPr>
            <a:t>Ministry</a:t>
          </a:r>
          <a:r>
            <a:rPr lang="hr-HR" sz="3200" dirty="0">
              <a:solidFill>
                <a:schemeClr val="tx1"/>
              </a:solidFill>
            </a:rPr>
            <a:t> </a:t>
          </a:r>
          <a:r>
            <a:rPr lang="hr-HR" sz="3200" dirty="0" err="1">
              <a:solidFill>
                <a:schemeClr val="tx1"/>
              </a:solidFill>
            </a:rPr>
            <a:t>of</a:t>
          </a:r>
          <a:r>
            <a:rPr lang="hr-HR" sz="3200" dirty="0">
              <a:solidFill>
                <a:schemeClr val="tx1"/>
              </a:solidFill>
            </a:rPr>
            <a:t> </a:t>
          </a:r>
        </a:p>
        <a:p>
          <a:pPr rtl="0"/>
          <a:r>
            <a:rPr lang="hr-HR" sz="3200" dirty="0">
              <a:solidFill>
                <a:schemeClr val="tx1"/>
              </a:solidFill>
            </a:rPr>
            <a:t>Science and </a:t>
          </a:r>
          <a:r>
            <a:rPr lang="hr-HR" sz="3200" dirty="0" err="1">
              <a:solidFill>
                <a:schemeClr val="tx1"/>
              </a:solidFill>
            </a:rPr>
            <a:t>Education</a:t>
          </a:r>
          <a:endParaRPr lang="en-US" sz="3200" dirty="0">
            <a:solidFill>
              <a:schemeClr val="tx1"/>
            </a:solidFill>
          </a:endParaRPr>
        </a:p>
      </dgm:t>
    </dgm:pt>
    <dgm:pt modelId="{661B901B-5123-4D12-AEB8-C2BBEA09349E}" type="parTrans" cxnId="{1B492232-F45B-4B4A-9B24-67F82C97FD44}">
      <dgm:prSet/>
      <dgm:spPr/>
      <dgm:t>
        <a:bodyPr/>
        <a:lstStyle/>
        <a:p>
          <a:endParaRPr lang="en-GB"/>
        </a:p>
      </dgm:t>
    </dgm:pt>
    <dgm:pt modelId="{61D30938-A409-4E03-B9EF-CAAE8998D9E5}" type="sibTrans" cxnId="{1B492232-F45B-4B4A-9B24-67F82C97FD44}">
      <dgm:prSet/>
      <dgm:spPr/>
      <dgm:t>
        <a:bodyPr/>
        <a:lstStyle/>
        <a:p>
          <a:endParaRPr lang="en-US"/>
        </a:p>
      </dgm:t>
    </dgm:pt>
    <dgm:pt modelId="{3F4E751C-B35C-4C88-A88E-BA64988A91B1}">
      <dgm:prSet phldrT="[Text]" custT="1"/>
      <dgm:spPr/>
      <dgm:t>
        <a:bodyPr/>
        <a:lstStyle/>
        <a:p>
          <a:pPr rtl="0"/>
          <a:r>
            <a:rPr lang="hr-HR" sz="3200" dirty="0" err="1">
              <a:solidFill>
                <a:schemeClr val="tx1"/>
              </a:solidFill>
            </a:rPr>
            <a:t>Education</a:t>
          </a:r>
          <a:r>
            <a:rPr lang="hr-HR" sz="3200" dirty="0">
              <a:solidFill>
                <a:schemeClr val="tx1"/>
              </a:solidFill>
            </a:rPr>
            <a:t> and </a:t>
          </a:r>
        </a:p>
        <a:p>
          <a:pPr rtl="0"/>
          <a:r>
            <a:rPr lang="hr-HR" sz="3200" dirty="0" err="1">
              <a:solidFill>
                <a:schemeClr val="tx1"/>
              </a:solidFill>
            </a:rPr>
            <a:t>Teacher</a:t>
          </a:r>
          <a:r>
            <a:rPr lang="hr-HR" sz="3200" dirty="0">
              <a:solidFill>
                <a:schemeClr val="tx1"/>
              </a:solidFill>
            </a:rPr>
            <a:t> Training </a:t>
          </a:r>
        </a:p>
        <a:p>
          <a:pPr rtl="0"/>
          <a:r>
            <a:rPr lang="hr-HR" sz="3200" dirty="0" err="1">
              <a:solidFill>
                <a:schemeClr val="tx1"/>
              </a:solidFill>
            </a:rPr>
            <a:t>Agency</a:t>
          </a:r>
          <a:endParaRPr lang="en-US" sz="3200" dirty="0">
            <a:solidFill>
              <a:schemeClr val="tx1"/>
            </a:solidFill>
          </a:endParaRPr>
        </a:p>
      </dgm:t>
    </dgm:pt>
    <dgm:pt modelId="{9C10C25F-B091-46A4-90D7-030078D0AD44}" type="parTrans" cxnId="{36B130F5-D822-4927-AF85-B340D50084CD}">
      <dgm:prSet/>
      <dgm:spPr/>
      <dgm:t>
        <a:bodyPr/>
        <a:lstStyle/>
        <a:p>
          <a:endParaRPr lang="en-GB"/>
        </a:p>
      </dgm:t>
    </dgm:pt>
    <dgm:pt modelId="{F494F50F-AF25-411C-9853-5BCF93BEBC78}" type="sibTrans" cxnId="{36B130F5-D822-4927-AF85-B340D50084CD}">
      <dgm:prSet/>
      <dgm:spPr/>
      <dgm:t>
        <a:bodyPr/>
        <a:lstStyle/>
        <a:p>
          <a:endParaRPr lang="en-GB"/>
        </a:p>
      </dgm:t>
    </dgm:pt>
    <dgm:pt modelId="{BBAC99F2-AAF2-47CE-9FF8-D4F8AEC730CD}" type="pres">
      <dgm:prSet presAssocID="{C93D54A4-924F-475A-B8B1-D1B76FD61AE0}" presName="rootnode" presStyleCnt="0">
        <dgm:presLayoutVars>
          <dgm:chMax/>
          <dgm:chPref/>
          <dgm:dir/>
          <dgm:animLvl val="lvl"/>
        </dgm:presLayoutVars>
      </dgm:prSet>
      <dgm:spPr/>
    </dgm:pt>
    <dgm:pt modelId="{0D170145-4B95-4832-8B05-563915D53727}" type="pres">
      <dgm:prSet presAssocID="{7965BE80-2628-466E-8623-986CF64018E4}" presName="composite" presStyleCnt="0"/>
      <dgm:spPr/>
    </dgm:pt>
    <dgm:pt modelId="{4AEDAE27-7213-4D86-BEA2-79A5F60714D5}" type="pres">
      <dgm:prSet presAssocID="{7965BE80-2628-466E-8623-986CF64018E4}" presName="bentUpArrow1" presStyleLbl="alignImgPlace1" presStyleIdx="0" presStyleCnt="2" custLinFactNeighborX="-32418" custLinFactNeighborY="3111"/>
      <dgm:spPr/>
    </dgm:pt>
    <dgm:pt modelId="{4545397A-C207-4A83-B6CF-CE9F22D6657B}" type="pres">
      <dgm:prSet presAssocID="{7965BE80-2628-466E-8623-986CF64018E4}" presName="ParentText" presStyleLbl="node1" presStyleIdx="0" presStyleCnt="3" custScaleX="182252">
        <dgm:presLayoutVars>
          <dgm:chMax val="1"/>
          <dgm:chPref val="1"/>
          <dgm:bulletEnabled val="1"/>
        </dgm:presLayoutVars>
      </dgm:prSet>
      <dgm:spPr/>
    </dgm:pt>
    <dgm:pt modelId="{790B88F1-12EA-469D-8A14-3C4318B97DAD}" type="pres">
      <dgm:prSet presAssocID="{7965BE80-2628-466E-8623-986CF64018E4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72D121C9-9504-48B0-8C17-E24CD55976EE}" type="pres">
      <dgm:prSet presAssocID="{5C9A8A1E-4D77-4923-9D6E-72482FB9EE58}" presName="sibTrans" presStyleCnt="0"/>
      <dgm:spPr/>
    </dgm:pt>
    <dgm:pt modelId="{51F1EEFB-D7D8-4C24-A065-D029DE4CB01C}" type="pres">
      <dgm:prSet presAssocID="{3CDF46D1-13DD-41B3-8CE7-330B7AFADB0B}" presName="composite" presStyleCnt="0"/>
      <dgm:spPr/>
    </dgm:pt>
    <dgm:pt modelId="{6B2B5A21-A0C6-4DB0-852B-82A75ACDC370}" type="pres">
      <dgm:prSet presAssocID="{3CDF46D1-13DD-41B3-8CE7-330B7AFADB0B}" presName="bentUpArrow1" presStyleLbl="alignImgPlace1" presStyleIdx="1" presStyleCnt="2" custLinFactNeighborX="-38590" custLinFactNeighborY="6787"/>
      <dgm:spPr/>
    </dgm:pt>
    <dgm:pt modelId="{F67F93DD-EF82-4E45-A1B1-AA79B8CAF184}" type="pres">
      <dgm:prSet presAssocID="{3CDF46D1-13DD-41B3-8CE7-330B7AFADB0B}" presName="ParentText" presStyleLbl="node1" presStyleIdx="1" presStyleCnt="3" custScaleX="188935">
        <dgm:presLayoutVars>
          <dgm:chMax val="1"/>
          <dgm:chPref val="1"/>
          <dgm:bulletEnabled val="1"/>
        </dgm:presLayoutVars>
      </dgm:prSet>
      <dgm:spPr/>
    </dgm:pt>
    <dgm:pt modelId="{9233B0AD-4885-48C2-B996-69C9BE8B4094}" type="pres">
      <dgm:prSet presAssocID="{3CDF46D1-13DD-41B3-8CE7-330B7AFADB0B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B241C02F-5889-4563-81D4-4BE2831314C8}" type="pres">
      <dgm:prSet presAssocID="{61D30938-A409-4E03-B9EF-CAAE8998D9E5}" presName="sibTrans" presStyleCnt="0"/>
      <dgm:spPr/>
    </dgm:pt>
    <dgm:pt modelId="{38D4B49F-1C90-4C92-A975-2CD43A745C0E}" type="pres">
      <dgm:prSet presAssocID="{3F4E751C-B35C-4C88-A88E-BA64988A91B1}" presName="composite" presStyleCnt="0"/>
      <dgm:spPr/>
    </dgm:pt>
    <dgm:pt modelId="{6EF6C64B-4A06-4A01-8076-16B9A189AB06}" type="pres">
      <dgm:prSet presAssocID="{3F4E751C-B35C-4C88-A88E-BA64988A91B1}" presName="ParentText" presStyleLbl="node1" presStyleIdx="2" presStyleCnt="3" custScaleX="148077" custScaleY="120842">
        <dgm:presLayoutVars>
          <dgm:chMax val="1"/>
          <dgm:chPref val="1"/>
          <dgm:bulletEnabled val="1"/>
        </dgm:presLayoutVars>
      </dgm:prSet>
      <dgm:spPr/>
    </dgm:pt>
  </dgm:ptLst>
  <dgm:cxnLst>
    <dgm:cxn modelId="{1B492232-F45B-4B4A-9B24-67F82C97FD44}" srcId="{C93D54A4-924F-475A-B8B1-D1B76FD61AE0}" destId="{3CDF46D1-13DD-41B3-8CE7-330B7AFADB0B}" srcOrd="1" destOrd="0" parTransId="{661B901B-5123-4D12-AEB8-C2BBEA09349E}" sibTransId="{61D30938-A409-4E03-B9EF-CAAE8998D9E5}"/>
    <dgm:cxn modelId="{46B6896E-1064-4FF3-8DE0-318A77060E8F}" type="presOf" srcId="{C93D54A4-924F-475A-B8B1-D1B76FD61AE0}" destId="{BBAC99F2-AAF2-47CE-9FF8-D4F8AEC730CD}" srcOrd="0" destOrd="0" presId="urn:microsoft.com/office/officeart/2005/8/layout/StepDownProcess"/>
    <dgm:cxn modelId="{6189B681-5F6A-4A5E-9B46-DAE9CE52046A}" srcId="{C93D54A4-924F-475A-B8B1-D1B76FD61AE0}" destId="{7965BE80-2628-466E-8623-986CF64018E4}" srcOrd="0" destOrd="0" parTransId="{01019DD8-182F-4DDF-B21E-E40F1AFCBED8}" sibTransId="{5C9A8A1E-4D77-4923-9D6E-72482FB9EE58}"/>
    <dgm:cxn modelId="{354AA6B0-B44E-4366-A680-87A17248AEAA}" type="presOf" srcId="{3F4E751C-B35C-4C88-A88E-BA64988A91B1}" destId="{6EF6C64B-4A06-4A01-8076-16B9A189AB06}" srcOrd="0" destOrd="0" presId="urn:microsoft.com/office/officeart/2005/8/layout/StepDownProcess"/>
    <dgm:cxn modelId="{A44D06EC-49AF-4D1D-8430-8E68E208B454}" type="presOf" srcId="{7965BE80-2628-466E-8623-986CF64018E4}" destId="{4545397A-C207-4A83-B6CF-CE9F22D6657B}" srcOrd="0" destOrd="0" presId="urn:microsoft.com/office/officeart/2005/8/layout/StepDownProcess"/>
    <dgm:cxn modelId="{5ED449F0-A783-4ABF-B26B-288FE987CBAB}" type="presOf" srcId="{3CDF46D1-13DD-41B3-8CE7-330B7AFADB0B}" destId="{F67F93DD-EF82-4E45-A1B1-AA79B8CAF184}" srcOrd="0" destOrd="0" presId="urn:microsoft.com/office/officeart/2005/8/layout/StepDownProcess"/>
    <dgm:cxn modelId="{36B130F5-D822-4927-AF85-B340D50084CD}" srcId="{C93D54A4-924F-475A-B8B1-D1B76FD61AE0}" destId="{3F4E751C-B35C-4C88-A88E-BA64988A91B1}" srcOrd="2" destOrd="0" parTransId="{9C10C25F-B091-46A4-90D7-030078D0AD44}" sibTransId="{F494F50F-AF25-411C-9853-5BCF93BEBC78}"/>
    <dgm:cxn modelId="{EA2BAC36-46DF-49C8-9234-35A96F3674A7}" type="presParOf" srcId="{BBAC99F2-AAF2-47CE-9FF8-D4F8AEC730CD}" destId="{0D170145-4B95-4832-8B05-563915D53727}" srcOrd="0" destOrd="0" presId="urn:microsoft.com/office/officeart/2005/8/layout/StepDownProcess"/>
    <dgm:cxn modelId="{EBF2403C-F136-4D16-B8B0-587A6CF8AF17}" type="presParOf" srcId="{0D170145-4B95-4832-8B05-563915D53727}" destId="{4AEDAE27-7213-4D86-BEA2-79A5F60714D5}" srcOrd="0" destOrd="0" presId="urn:microsoft.com/office/officeart/2005/8/layout/StepDownProcess"/>
    <dgm:cxn modelId="{47A9F5E9-7180-4064-806A-3EAC5F32E371}" type="presParOf" srcId="{0D170145-4B95-4832-8B05-563915D53727}" destId="{4545397A-C207-4A83-B6CF-CE9F22D6657B}" srcOrd="1" destOrd="0" presId="urn:microsoft.com/office/officeart/2005/8/layout/StepDownProcess"/>
    <dgm:cxn modelId="{2FF46417-73A3-4C5E-8BC3-489BF53E3E62}" type="presParOf" srcId="{0D170145-4B95-4832-8B05-563915D53727}" destId="{790B88F1-12EA-469D-8A14-3C4318B97DAD}" srcOrd="2" destOrd="0" presId="urn:microsoft.com/office/officeart/2005/8/layout/StepDownProcess"/>
    <dgm:cxn modelId="{C5E56396-63EF-452B-864C-FA58808808BD}" type="presParOf" srcId="{BBAC99F2-AAF2-47CE-9FF8-D4F8AEC730CD}" destId="{72D121C9-9504-48B0-8C17-E24CD55976EE}" srcOrd="1" destOrd="0" presId="urn:microsoft.com/office/officeart/2005/8/layout/StepDownProcess"/>
    <dgm:cxn modelId="{CBCEE85D-EB0D-46FC-AEA1-2D6C3EC43A9A}" type="presParOf" srcId="{BBAC99F2-AAF2-47CE-9FF8-D4F8AEC730CD}" destId="{51F1EEFB-D7D8-4C24-A065-D029DE4CB01C}" srcOrd="2" destOrd="0" presId="urn:microsoft.com/office/officeart/2005/8/layout/StepDownProcess"/>
    <dgm:cxn modelId="{517FB796-14B7-493D-ADD0-51298E2087EC}" type="presParOf" srcId="{51F1EEFB-D7D8-4C24-A065-D029DE4CB01C}" destId="{6B2B5A21-A0C6-4DB0-852B-82A75ACDC370}" srcOrd="0" destOrd="0" presId="urn:microsoft.com/office/officeart/2005/8/layout/StepDownProcess"/>
    <dgm:cxn modelId="{A87BBF84-9694-4BB0-9813-CBE0C29D2632}" type="presParOf" srcId="{51F1EEFB-D7D8-4C24-A065-D029DE4CB01C}" destId="{F67F93DD-EF82-4E45-A1B1-AA79B8CAF184}" srcOrd="1" destOrd="0" presId="urn:microsoft.com/office/officeart/2005/8/layout/StepDownProcess"/>
    <dgm:cxn modelId="{4FD475DC-2355-4D0A-967B-2FD3C32E483F}" type="presParOf" srcId="{51F1EEFB-D7D8-4C24-A065-D029DE4CB01C}" destId="{9233B0AD-4885-48C2-B996-69C9BE8B4094}" srcOrd="2" destOrd="0" presId="urn:microsoft.com/office/officeart/2005/8/layout/StepDownProcess"/>
    <dgm:cxn modelId="{B39A555C-FB33-4BAD-AE74-447DFEDA43AB}" type="presParOf" srcId="{BBAC99F2-AAF2-47CE-9FF8-D4F8AEC730CD}" destId="{B241C02F-5889-4563-81D4-4BE2831314C8}" srcOrd="3" destOrd="0" presId="urn:microsoft.com/office/officeart/2005/8/layout/StepDownProcess"/>
    <dgm:cxn modelId="{FF274F11-5C90-44F6-A045-693889BE0FA3}" type="presParOf" srcId="{BBAC99F2-AAF2-47CE-9FF8-D4F8AEC730CD}" destId="{38D4B49F-1C90-4C92-A975-2CD43A745C0E}" srcOrd="4" destOrd="0" presId="urn:microsoft.com/office/officeart/2005/8/layout/StepDownProcess"/>
    <dgm:cxn modelId="{BAB1468C-7D75-40CC-94F5-486EBDE0EB40}" type="presParOf" srcId="{38D4B49F-1C90-4C92-A975-2CD43A745C0E}" destId="{6EF6C64B-4A06-4A01-8076-16B9A189AB0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0AD1D9-A526-47FB-8FDC-7B7967E1BA33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B78BD83-7439-4342-8010-0A5DDB9A6840}">
      <dgm:prSet phldrT="[Tekst]"/>
      <dgm:spPr/>
      <dgm:t>
        <a:bodyPr/>
        <a:lstStyle/>
        <a:p>
          <a:r>
            <a:rPr lang="hr-HR" dirty="0" err="1"/>
            <a:t>School</a:t>
          </a:r>
          <a:r>
            <a:rPr lang="hr-HR" dirty="0"/>
            <a:t> year 2020/2021 </a:t>
          </a:r>
          <a:endParaRPr lang="en-GB" dirty="0"/>
        </a:p>
      </dgm:t>
    </dgm:pt>
    <dgm:pt modelId="{69F512CC-ED9A-4DCF-98AA-4A3860B68CDC}" type="parTrans" cxnId="{A5AB645D-5459-4938-8059-0EEBABB37102}">
      <dgm:prSet/>
      <dgm:spPr/>
      <dgm:t>
        <a:bodyPr/>
        <a:lstStyle/>
        <a:p>
          <a:endParaRPr lang="en-GB"/>
        </a:p>
      </dgm:t>
    </dgm:pt>
    <dgm:pt modelId="{86795737-0472-441C-A546-FF765DD7D492}" type="sibTrans" cxnId="{A5AB645D-5459-4938-8059-0EEBABB37102}">
      <dgm:prSet/>
      <dgm:spPr/>
      <dgm:t>
        <a:bodyPr/>
        <a:lstStyle/>
        <a:p>
          <a:endParaRPr lang="en-GB"/>
        </a:p>
      </dgm:t>
    </dgm:pt>
    <dgm:pt modelId="{0AFC7CF2-DE99-4DC7-8054-8FE1B86C3210}">
      <dgm:prSet phldrT="[Tekst]"/>
      <dgm:spPr/>
      <dgm:t>
        <a:bodyPr/>
        <a:lstStyle/>
        <a:p>
          <a:r>
            <a:rPr lang="hr-HR" b="1" dirty="0">
              <a:latin typeface="Segoe UI Light" panose="020B0502040204020203" pitchFamily="34" charset="0"/>
              <a:cs typeface="Segoe UI Light" panose="020B0502040204020203" pitchFamily="34" charset="0"/>
            </a:rPr>
            <a:t>680 TV </a:t>
          </a:r>
          <a:r>
            <a:rPr lang="hr-HR" b="1" dirty="0" err="1">
              <a:latin typeface="Segoe UI Light" panose="020B0502040204020203" pitchFamily="34" charset="0"/>
              <a:cs typeface="Segoe UI Light" panose="020B0502040204020203" pitchFamily="34" charset="0"/>
            </a:rPr>
            <a:t>programmes</a:t>
          </a:r>
          <a:endParaRPr lang="en-GB" b="1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6C5730F6-31E3-4A37-B2E4-254B8146ACC6}" type="parTrans" cxnId="{B12F7D80-49C0-4F6B-BFE4-7B96FAD4E57F}">
      <dgm:prSet/>
      <dgm:spPr/>
      <dgm:t>
        <a:bodyPr/>
        <a:lstStyle/>
        <a:p>
          <a:endParaRPr lang="en-GB"/>
        </a:p>
      </dgm:t>
    </dgm:pt>
    <dgm:pt modelId="{9321A623-8BDB-46B9-A41B-CB700FE1680B}" type="sibTrans" cxnId="{B12F7D80-49C0-4F6B-BFE4-7B96FAD4E57F}">
      <dgm:prSet/>
      <dgm:spPr/>
      <dgm:t>
        <a:bodyPr/>
        <a:lstStyle/>
        <a:p>
          <a:endParaRPr lang="en-GB"/>
        </a:p>
      </dgm:t>
    </dgm:pt>
    <dgm:pt modelId="{BD6487C9-7CDC-4B06-BBBE-923757B7CA37}">
      <dgm:prSet phldrT="[Tekst]"/>
      <dgm:spPr/>
      <dgm:t>
        <a:bodyPr/>
        <a:lstStyle/>
        <a:p>
          <a:r>
            <a:rPr lang="hr-HR" dirty="0" err="1"/>
            <a:t>School</a:t>
          </a:r>
          <a:r>
            <a:rPr lang="hr-HR" dirty="0"/>
            <a:t> year 2021/2022 </a:t>
          </a:r>
          <a:endParaRPr lang="en-GB" dirty="0"/>
        </a:p>
      </dgm:t>
    </dgm:pt>
    <dgm:pt modelId="{8BCE33AA-8CB6-4CF4-B4A9-3A6010D08CC1}" type="parTrans" cxnId="{F122DE52-E0CB-40F2-A446-18B7CE91EB8C}">
      <dgm:prSet/>
      <dgm:spPr/>
      <dgm:t>
        <a:bodyPr/>
        <a:lstStyle/>
        <a:p>
          <a:endParaRPr lang="en-GB"/>
        </a:p>
      </dgm:t>
    </dgm:pt>
    <dgm:pt modelId="{2639BE36-A67D-431F-A204-EA06287EF953}" type="sibTrans" cxnId="{F122DE52-E0CB-40F2-A446-18B7CE91EB8C}">
      <dgm:prSet/>
      <dgm:spPr/>
      <dgm:t>
        <a:bodyPr/>
        <a:lstStyle/>
        <a:p>
          <a:endParaRPr lang="en-GB"/>
        </a:p>
      </dgm:t>
    </dgm:pt>
    <dgm:pt modelId="{A25A461B-ED34-4F0C-AAD1-9E8F789B88C8}">
      <dgm:prSet phldrT="[Tekst]"/>
      <dgm:spPr/>
      <dgm:t>
        <a:bodyPr/>
        <a:lstStyle/>
        <a:p>
          <a:r>
            <a:rPr lang="hr-HR" b="1" dirty="0">
              <a:latin typeface="Segoe UI Light" panose="020B0502040204020203" pitchFamily="34" charset="0"/>
              <a:cs typeface="Segoe UI Light" panose="020B0502040204020203" pitchFamily="34" charset="0"/>
            </a:rPr>
            <a:t>161 TV </a:t>
          </a:r>
          <a:r>
            <a:rPr lang="hr-HR" b="1" dirty="0" err="1">
              <a:latin typeface="Segoe UI Light" panose="020B0502040204020203" pitchFamily="34" charset="0"/>
              <a:cs typeface="Segoe UI Light" panose="020B0502040204020203" pitchFamily="34" charset="0"/>
            </a:rPr>
            <a:t>programmes</a:t>
          </a:r>
          <a:endParaRPr lang="en-GB" b="1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C3B522BB-9825-4B17-8FB7-774DA34A62C5}" type="parTrans" cxnId="{692D69DE-B07C-4CF4-81C0-B35031262A99}">
      <dgm:prSet/>
      <dgm:spPr/>
      <dgm:t>
        <a:bodyPr/>
        <a:lstStyle/>
        <a:p>
          <a:endParaRPr lang="en-GB"/>
        </a:p>
      </dgm:t>
    </dgm:pt>
    <dgm:pt modelId="{0BD952AC-F60D-4E29-AF3A-5C3EBE3DF414}" type="sibTrans" cxnId="{692D69DE-B07C-4CF4-81C0-B35031262A99}">
      <dgm:prSet/>
      <dgm:spPr/>
      <dgm:t>
        <a:bodyPr/>
        <a:lstStyle/>
        <a:p>
          <a:endParaRPr lang="en-GB"/>
        </a:p>
      </dgm:t>
    </dgm:pt>
    <dgm:pt modelId="{FC14FC96-5CF5-4DED-B66C-3E9B04EC76E4}">
      <dgm:prSet phldrT="[Tekst]"/>
      <dgm:spPr/>
      <dgm:t>
        <a:bodyPr/>
        <a:lstStyle/>
        <a:p>
          <a:r>
            <a:rPr lang="hr-HR" b="1" dirty="0">
              <a:latin typeface="Segoe UI Light" panose="020B0502040204020203" pitchFamily="34" charset="0"/>
              <a:cs typeface="Segoe UI Light" panose="020B0502040204020203" pitchFamily="34" charset="0"/>
            </a:rPr>
            <a:t>63 </a:t>
          </a:r>
          <a:r>
            <a:rPr lang="hr-HR" b="1" dirty="0" err="1">
              <a:latin typeface="Segoe UI Light" panose="020B0502040204020203" pitchFamily="34" charset="0"/>
              <a:cs typeface="Segoe UI Light" panose="020B0502040204020203" pitchFamily="34" charset="0"/>
            </a:rPr>
            <a:t>experts</a:t>
          </a:r>
          <a:r>
            <a:rPr lang="hr-HR" b="1" dirty="0">
              <a:latin typeface="Segoe UI Light" panose="020B0502040204020203" pitchFamily="34" charset="0"/>
              <a:cs typeface="Segoe UI Light" panose="020B0502040204020203" pitchFamily="34" charset="0"/>
            </a:rPr>
            <a:t> (</a:t>
          </a:r>
          <a:r>
            <a:rPr lang="hr-HR" b="1" dirty="0" err="1">
              <a:latin typeface="Segoe UI Light" panose="020B0502040204020203" pitchFamily="34" charset="0"/>
              <a:cs typeface="Segoe UI Light" panose="020B0502040204020203" pitchFamily="34" charset="0"/>
            </a:rPr>
            <a:t>teachers</a:t>
          </a:r>
          <a:r>
            <a:rPr lang="hr-HR" b="1" dirty="0">
              <a:latin typeface="Segoe UI Light" panose="020B0502040204020203" pitchFamily="34" charset="0"/>
              <a:cs typeface="Segoe UI Light" panose="020B0502040204020203" pitchFamily="34" charset="0"/>
            </a:rPr>
            <a:t> and </a:t>
          </a:r>
          <a:r>
            <a:rPr lang="en-GB" b="1" dirty="0">
              <a:latin typeface="Segoe UI Light" panose="020B0502040204020203" pitchFamily="34" charset="0"/>
              <a:cs typeface="Segoe UI Light" panose="020B0502040204020203" pitchFamily="34" charset="0"/>
            </a:rPr>
            <a:t>teacher training </a:t>
          </a:r>
          <a:r>
            <a:rPr lang="hr-HR" b="1" dirty="0" err="1">
              <a:latin typeface="Segoe UI Light" panose="020B0502040204020203" pitchFamily="34" charset="0"/>
              <a:cs typeface="Segoe UI Light" panose="020B0502040204020203" pitchFamily="34" charset="0"/>
            </a:rPr>
            <a:t>advisors</a:t>
          </a:r>
          <a:r>
            <a:rPr lang="hr-HR" dirty="0"/>
            <a:t>)</a:t>
          </a:r>
          <a:endParaRPr lang="en-GB" dirty="0"/>
        </a:p>
      </dgm:t>
    </dgm:pt>
    <dgm:pt modelId="{9EC928C1-8519-4E73-9B83-8F13BDD42C62}" type="parTrans" cxnId="{67A1E677-A426-4B3D-AA37-8A47E0B6548D}">
      <dgm:prSet/>
      <dgm:spPr/>
      <dgm:t>
        <a:bodyPr/>
        <a:lstStyle/>
        <a:p>
          <a:endParaRPr lang="en-GB"/>
        </a:p>
      </dgm:t>
    </dgm:pt>
    <dgm:pt modelId="{24DF5FDF-B8E9-49F6-8379-27156800E420}" type="sibTrans" cxnId="{67A1E677-A426-4B3D-AA37-8A47E0B6548D}">
      <dgm:prSet/>
      <dgm:spPr/>
      <dgm:t>
        <a:bodyPr/>
        <a:lstStyle/>
        <a:p>
          <a:endParaRPr lang="en-GB"/>
        </a:p>
      </dgm:t>
    </dgm:pt>
    <dgm:pt modelId="{D03439D0-4E84-4514-8AE3-8D81DC95DCFA}">
      <dgm:prSet phldrT="[Tekst]"/>
      <dgm:spPr/>
      <dgm:t>
        <a:bodyPr/>
        <a:lstStyle/>
        <a:p>
          <a:r>
            <a:rPr lang="hr-HR" b="1" dirty="0">
              <a:latin typeface="Segoe UI Light" panose="020B0502040204020203" pitchFamily="34" charset="0"/>
              <a:cs typeface="Segoe UI Light" panose="020B0502040204020203" pitchFamily="34" charset="0"/>
            </a:rPr>
            <a:t>15 </a:t>
          </a:r>
          <a:r>
            <a:rPr lang="hr-HR" b="1" dirty="0" err="1">
              <a:latin typeface="Segoe UI Light" panose="020B0502040204020203" pitchFamily="34" charset="0"/>
              <a:cs typeface="Segoe UI Light" panose="020B0502040204020203" pitchFamily="34" charset="0"/>
            </a:rPr>
            <a:t>experts</a:t>
          </a:r>
          <a:endParaRPr lang="en-GB" b="1" dirty="0">
            <a:latin typeface="Segoe UI Light" panose="020B0502040204020203" pitchFamily="34" charset="0"/>
            <a:cs typeface="Segoe UI Light" panose="020B0502040204020203" pitchFamily="34" charset="0"/>
          </a:endParaRPr>
        </a:p>
      </dgm:t>
    </dgm:pt>
    <dgm:pt modelId="{4C619E38-5EF0-4554-8941-6EDA5036D4B6}" type="parTrans" cxnId="{4D376C9C-C703-47A3-BD6F-D62AE01F39FE}">
      <dgm:prSet/>
      <dgm:spPr/>
      <dgm:t>
        <a:bodyPr/>
        <a:lstStyle/>
        <a:p>
          <a:endParaRPr lang="en-GB"/>
        </a:p>
      </dgm:t>
    </dgm:pt>
    <dgm:pt modelId="{F8ADEB83-43F4-4A5D-AEFA-758F5728813F}" type="sibTrans" cxnId="{4D376C9C-C703-47A3-BD6F-D62AE01F39FE}">
      <dgm:prSet/>
      <dgm:spPr/>
      <dgm:t>
        <a:bodyPr/>
        <a:lstStyle/>
        <a:p>
          <a:endParaRPr lang="en-GB"/>
        </a:p>
      </dgm:t>
    </dgm:pt>
    <dgm:pt modelId="{1E2FDE69-E34C-4EA6-9F80-520049E9EE22}" type="pres">
      <dgm:prSet presAssocID="{550AD1D9-A526-47FB-8FDC-7B7967E1BA33}" presName="rootnode" presStyleCnt="0">
        <dgm:presLayoutVars>
          <dgm:chMax/>
          <dgm:chPref/>
          <dgm:dir/>
          <dgm:animLvl val="lvl"/>
        </dgm:presLayoutVars>
      </dgm:prSet>
      <dgm:spPr/>
    </dgm:pt>
    <dgm:pt modelId="{CB2E8278-27C0-429E-8C5A-528F08988F40}" type="pres">
      <dgm:prSet presAssocID="{5B78BD83-7439-4342-8010-0A5DDB9A6840}" presName="composite" presStyleCnt="0"/>
      <dgm:spPr/>
    </dgm:pt>
    <dgm:pt modelId="{90449D49-8927-4C44-8AFB-B38DCD48C318}" type="pres">
      <dgm:prSet presAssocID="{5B78BD83-7439-4342-8010-0A5DDB9A6840}" presName="bentUpArrow1" presStyleLbl="alignImgPlace1" presStyleIdx="0" presStyleCnt="1"/>
      <dgm:spPr/>
    </dgm:pt>
    <dgm:pt modelId="{74CBF96E-03A7-4580-B526-5033F24FE54C}" type="pres">
      <dgm:prSet presAssocID="{5B78BD83-7439-4342-8010-0A5DDB9A6840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A1C4EDB5-AFB1-4C99-8920-B4A91B3DA452}" type="pres">
      <dgm:prSet presAssocID="{5B78BD83-7439-4342-8010-0A5DDB9A6840}" presName="ChildText" presStyleLbl="revTx" presStyleIdx="0" presStyleCnt="2" custScaleX="207269" custLinFactNeighborX="59357" custLinFactNeighborY="-1650">
        <dgm:presLayoutVars>
          <dgm:chMax val="0"/>
          <dgm:chPref val="0"/>
          <dgm:bulletEnabled val="1"/>
        </dgm:presLayoutVars>
      </dgm:prSet>
      <dgm:spPr/>
    </dgm:pt>
    <dgm:pt modelId="{AC5603E8-F68A-4690-8A51-29080586CA5A}" type="pres">
      <dgm:prSet presAssocID="{86795737-0472-441C-A546-FF765DD7D492}" presName="sibTrans" presStyleCnt="0"/>
      <dgm:spPr/>
    </dgm:pt>
    <dgm:pt modelId="{4ED0BF14-20FB-4EF3-99C7-779AAA4D6D71}" type="pres">
      <dgm:prSet presAssocID="{BD6487C9-7CDC-4B06-BBBE-923757B7CA37}" presName="composite" presStyleCnt="0"/>
      <dgm:spPr/>
    </dgm:pt>
    <dgm:pt modelId="{E39B282C-67E6-4EE3-925D-FE1326E802D0}" type="pres">
      <dgm:prSet presAssocID="{BD6487C9-7CDC-4B06-BBBE-923757B7CA37}" presName="ParentText" presStyleLbl="node1" presStyleIdx="1" presStyleCnt="2" custLinFactNeighborX="1070" custLinFactNeighborY="-709">
        <dgm:presLayoutVars>
          <dgm:chMax val="1"/>
          <dgm:chPref val="1"/>
          <dgm:bulletEnabled val="1"/>
        </dgm:presLayoutVars>
      </dgm:prSet>
      <dgm:spPr/>
    </dgm:pt>
    <dgm:pt modelId="{3A25DC04-F0A1-434B-AC7C-75C7B4CE9CEB}" type="pres">
      <dgm:prSet presAssocID="{BD6487C9-7CDC-4B06-BBBE-923757B7CA37}" presName="FinalChildText" presStyleLbl="revTx" presStyleIdx="1" presStyleCnt="2" custScaleX="198535" custLinFactNeighborX="54728" custLinFactNeighborY="7009">
        <dgm:presLayoutVars>
          <dgm:chMax val="0"/>
          <dgm:chPref val="0"/>
          <dgm:bulletEnabled val="1"/>
        </dgm:presLayoutVars>
      </dgm:prSet>
      <dgm:spPr/>
    </dgm:pt>
  </dgm:ptLst>
  <dgm:cxnLst>
    <dgm:cxn modelId="{9072475B-7C35-40C2-B369-C50616226CE7}" type="presOf" srcId="{550AD1D9-A526-47FB-8FDC-7B7967E1BA33}" destId="{1E2FDE69-E34C-4EA6-9F80-520049E9EE22}" srcOrd="0" destOrd="0" presId="urn:microsoft.com/office/officeart/2005/8/layout/StepDownProcess"/>
    <dgm:cxn modelId="{A5AB645D-5459-4938-8059-0EEBABB37102}" srcId="{550AD1D9-A526-47FB-8FDC-7B7967E1BA33}" destId="{5B78BD83-7439-4342-8010-0A5DDB9A6840}" srcOrd="0" destOrd="0" parTransId="{69F512CC-ED9A-4DCF-98AA-4A3860B68CDC}" sibTransId="{86795737-0472-441C-A546-FF765DD7D492}"/>
    <dgm:cxn modelId="{738CB852-14D2-4138-B081-C4F8FB7A4ED8}" type="presOf" srcId="{0AFC7CF2-DE99-4DC7-8054-8FE1B86C3210}" destId="{A1C4EDB5-AFB1-4C99-8920-B4A91B3DA452}" srcOrd="0" destOrd="0" presId="urn:microsoft.com/office/officeart/2005/8/layout/StepDownProcess"/>
    <dgm:cxn modelId="{F122DE52-E0CB-40F2-A446-18B7CE91EB8C}" srcId="{550AD1D9-A526-47FB-8FDC-7B7967E1BA33}" destId="{BD6487C9-7CDC-4B06-BBBE-923757B7CA37}" srcOrd="1" destOrd="0" parTransId="{8BCE33AA-8CB6-4CF4-B4A9-3A6010D08CC1}" sibTransId="{2639BE36-A67D-431F-A204-EA06287EF953}"/>
    <dgm:cxn modelId="{C46D2B76-60D7-43A7-82CE-4297D7AEF3F0}" type="presOf" srcId="{D03439D0-4E84-4514-8AE3-8D81DC95DCFA}" destId="{3A25DC04-F0A1-434B-AC7C-75C7B4CE9CEB}" srcOrd="0" destOrd="1" presId="urn:microsoft.com/office/officeart/2005/8/layout/StepDownProcess"/>
    <dgm:cxn modelId="{67A1E677-A426-4B3D-AA37-8A47E0B6548D}" srcId="{5B78BD83-7439-4342-8010-0A5DDB9A6840}" destId="{FC14FC96-5CF5-4DED-B66C-3E9B04EC76E4}" srcOrd="1" destOrd="0" parTransId="{9EC928C1-8519-4E73-9B83-8F13BDD42C62}" sibTransId="{24DF5FDF-B8E9-49F6-8379-27156800E420}"/>
    <dgm:cxn modelId="{B12F7D80-49C0-4F6B-BFE4-7B96FAD4E57F}" srcId="{5B78BD83-7439-4342-8010-0A5DDB9A6840}" destId="{0AFC7CF2-DE99-4DC7-8054-8FE1B86C3210}" srcOrd="0" destOrd="0" parTransId="{6C5730F6-31E3-4A37-B2E4-254B8146ACC6}" sibTransId="{9321A623-8BDB-46B9-A41B-CB700FE1680B}"/>
    <dgm:cxn modelId="{3218AB84-F71A-4FCC-9EB9-58475538A235}" type="presOf" srcId="{FC14FC96-5CF5-4DED-B66C-3E9B04EC76E4}" destId="{A1C4EDB5-AFB1-4C99-8920-B4A91B3DA452}" srcOrd="0" destOrd="1" presId="urn:microsoft.com/office/officeart/2005/8/layout/StepDownProcess"/>
    <dgm:cxn modelId="{4D376C9C-C703-47A3-BD6F-D62AE01F39FE}" srcId="{BD6487C9-7CDC-4B06-BBBE-923757B7CA37}" destId="{D03439D0-4E84-4514-8AE3-8D81DC95DCFA}" srcOrd="1" destOrd="0" parTransId="{4C619E38-5EF0-4554-8941-6EDA5036D4B6}" sibTransId="{F8ADEB83-43F4-4A5D-AEFA-758F5728813F}"/>
    <dgm:cxn modelId="{70D2F9BB-46E1-4A75-BE64-0560A4B2FD51}" type="presOf" srcId="{5B78BD83-7439-4342-8010-0A5DDB9A6840}" destId="{74CBF96E-03A7-4580-B526-5033F24FE54C}" srcOrd="0" destOrd="0" presId="urn:microsoft.com/office/officeart/2005/8/layout/StepDownProcess"/>
    <dgm:cxn modelId="{FD722EBD-2CC4-4A9E-BF0A-7FC9D51B5BA4}" type="presOf" srcId="{A25A461B-ED34-4F0C-AAD1-9E8F789B88C8}" destId="{3A25DC04-F0A1-434B-AC7C-75C7B4CE9CEB}" srcOrd="0" destOrd="0" presId="urn:microsoft.com/office/officeart/2005/8/layout/StepDownProcess"/>
    <dgm:cxn modelId="{692D69DE-B07C-4CF4-81C0-B35031262A99}" srcId="{BD6487C9-7CDC-4B06-BBBE-923757B7CA37}" destId="{A25A461B-ED34-4F0C-AAD1-9E8F789B88C8}" srcOrd="0" destOrd="0" parTransId="{C3B522BB-9825-4B17-8FB7-774DA34A62C5}" sibTransId="{0BD952AC-F60D-4E29-AF3A-5C3EBE3DF414}"/>
    <dgm:cxn modelId="{3FF93CF6-0721-4607-85ED-43BCADD51AA5}" type="presOf" srcId="{BD6487C9-7CDC-4B06-BBBE-923757B7CA37}" destId="{E39B282C-67E6-4EE3-925D-FE1326E802D0}" srcOrd="0" destOrd="0" presId="urn:microsoft.com/office/officeart/2005/8/layout/StepDownProcess"/>
    <dgm:cxn modelId="{77D5F12F-B7CC-4483-BFB1-E34EC17DE51C}" type="presParOf" srcId="{1E2FDE69-E34C-4EA6-9F80-520049E9EE22}" destId="{CB2E8278-27C0-429E-8C5A-528F08988F40}" srcOrd="0" destOrd="0" presId="urn:microsoft.com/office/officeart/2005/8/layout/StepDownProcess"/>
    <dgm:cxn modelId="{6B9BB6A6-16B2-4F4D-B05E-00F0BAF120D1}" type="presParOf" srcId="{CB2E8278-27C0-429E-8C5A-528F08988F40}" destId="{90449D49-8927-4C44-8AFB-B38DCD48C318}" srcOrd="0" destOrd="0" presId="urn:microsoft.com/office/officeart/2005/8/layout/StepDownProcess"/>
    <dgm:cxn modelId="{069A43F1-E63C-42C2-BE74-7856FDF2E541}" type="presParOf" srcId="{CB2E8278-27C0-429E-8C5A-528F08988F40}" destId="{74CBF96E-03A7-4580-B526-5033F24FE54C}" srcOrd="1" destOrd="0" presId="urn:microsoft.com/office/officeart/2005/8/layout/StepDownProcess"/>
    <dgm:cxn modelId="{9E8E9B98-803E-418D-AC88-7ED3D12CC586}" type="presParOf" srcId="{CB2E8278-27C0-429E-8C5A-528F08988F40}" destId="{A1C4EDB5-AFB1-4C99-8920-B4A91B3DA452}" srcOrd="2" destOrd="0" presId="urn:microsoft.com/office/officeart/2005/8/layout/StepDownProcess"/>
    <dgm:cxn modelId="{2F0414F9-F850-44AF-B8B6-044EF7F98186}" type="presParOf" srcId="{1E2FDE69-E34C-4EA6-9F80-520049E9EE22}" destId="{AC5603E8-F68A-4690-8A51-29080586CA5A}" srcOrd="1" destOrd="0" presId="urn:microsoft.com/office/officeart/2005/8/layout/StepDownProcess"/>
    <dgm:cxn modelId="{100E0FF1-2F45-413B-8D50-BD3DD278B4B2}" type="presParOf" srcId="{1E2FDE69-E34C-4EA6-9F80-520049E9EE22}" destId="{4ED0BF14-20FB-4EF3-99C7-779AAA4D6D71}" srcOrd="2" destOrd="0" presId="urn:microsoft.com/office/officeart/2005/8/layout/StepDownProcess"/>
    <dgm:cxn modelId="{65E3BB23-A896-4E56-B59F-C9C1D5802AD0}" type="presParOf" srcId="{4ED0BF14-20FB-4EF3-99C7-779AAA4D6D71}" destId="{E39B282C-67E6-4EE3-925D-FE1326E802D0}" srcOrd="0" destOrd="0" presId="urn:microsoft.com/office/officeart/2005/8/layout/StepDownProcess"/>
    <dgm:cxn modelId="{47ABEAA7-5D69-4C03-8473-D1287861BEBF}" type="presParOf" srcId="{4ED0BF14-20FB-4EF3-99C7-779AAA4D6D71}" destId="{3A25DC04-F0A1-434B-AC7C-75C7B4CE9CEB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9F6E51-5949-45E1-A03C-EDDFE227C076}" type="doc">
      <dgm:prSet loTypeId="urn:microsoft.com/office/officeart/2005/8/layout/cycle8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E0CC7CE5-E393-49EA-9E8D-8BA90C484920}">
      <dgm:prSet phldrT="[Tekst]"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School year 2021/2022   2.168 VL </a:t>
          </a:r>
          <a:endParaRPr lang="en-GB" dirty="0">
            <a:solidFill>
              <a:schemeClr val="tx1"/>
            </a:solidFill>
          </a:endParaRPr>
        </a:p>
      </dgm:t>
    </dgm:pt>
    <dgm:pt modelId="{B8A2A03C-46E6-4A2F-A7C0-AF10D904FBBC}" type="parTrans" cxnId="{6F1B7E5C-098D-43A9-A9F2-758C9E690796}">
      <dgm:prSet/>
      <dgm:spPr/>
      <dgm:t>
        <a:bodyPr/>
        <a:lstStyle/>
        <a:p>
          <a:endParaRPr lang="en-GB"/>
        </a:p>
      </dgm:t>
    </dgm:pt>
    <dgm:pt modelId="{41E0A55A-3C79-4C96-A818-4E4A4E1512C7}" type="sibTrans" cxnId="{6F1B7E5C-098D-43A9-A9F2-758C9E690796}">
      <dgm:prSet/>
      <dgm:spPr/>
      <dgm:t>
        <a:bodyPr/>
        <a:lstStyle/>
        <a:p>
          <a:endParaRPr lang="en-GB"/>
        </a:p>
      </dgm:t>
    </dgm:pt>
    <dgm:pt modelId="{3D87AF0A-19A4-442E-924F-FF159AFC9A73}">
      <dgm:prSet phldrT="[Tekst]"/>
      <dgm:spPr/>
      <dgm:t>
        <a:bodyPr/>
        <a:lstStyle/>
        <a:p>
          <a:r>
            <a:rPr lang="en-GB" noProof="0" dirty="0">
              <a:solidFill>
                <a:schemeClr val="tx1"/>
              </a:solidFill>
            </a:rPr>
            <a:t>School</a:t>
          </a:r>
          <a:r>
            <a:rPr lang="hr-HR" dirty="0">
              <a:solidFill>
                <a:schemeClr val="tx1"/>
              </a:solidFill>
            </a:rPr>
            <a:t> year 2020/2021  7.465 VL </a:t>
          </a:r>
          <a:endParaRPr lang="en-GB" dirty="0">
            <a:solidFill>
              <a:schemeClr val="tx1"/>
            </a:solidFill>
          </a:endParaRPr>
        </a:p>
      </dgm:t>
    </dgm:pt>
    <dgm:pt modelId="{934435B9-71B5-4C03-803F-8E8554FD0662}" type="sibTrans" cxnId="{00ECC4F8-6CB5-43B4-AA53-72CF33BE9D78}">
      <dgm:prSet/>
      <dgm:spPr/>
      <dgm:t>
        <a:bodyPr/>
        <a:lstStyle/>
        <a:p>
          <a:endParaRPr lang="en-GB"/>
        </a:p>
      </dgm:t>
    </dgm:pt>
    <dgm:pt modelId="{51DF301F-FB5C-4E64-88AC-12B7F671FF8B}" type="parTrans" cxnId="{00ECC4F8-6CB5-43B4-AA53-72CF33BE9D78}">
      <dgm:prSet/>
      <dgm:spPr/>
      <dgm:t>
        <a:bodyPr/>
        <a:lstStyle/>
        <a:p>
          <a:endParaRPr lang="en-GB"/>
        </a:p>
      </dgm:t>
    </dgm:pt>
    <dgm:pt modelId="{97903F77-9511-46A9-918E-1DB52B72A7A9}">
      <dgm:prSet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700 teachers + </a:t>
          </a:r>
          <a:r>
            <a:rPr lang="en-GB" dirty="0">
              <a:solidFill>
                <a:schemeClr val="tx1"/>
              </a:solidFill>
            </a:rPr>
            <a:t>teacher training </a:t>
          </a:r>
          <a:r>
            <a:rPr lang="hr-HR" dirty="0">
              <a:solidFill>
                <a:schemeClr val="tx1"/>
              </a:solidFill>
            </a:rPr>
            <a:t>advisor</a:t>
          </a:r>
          <a:endParaRPr lang="en-GB" dirty="0">
            <a:solidFill>
              <a:schemeClr val="tx1"/>
            </a:solidFill>
          </a:endParaRPr>
        </a:p>
      </dgm:t>
    </dgm:pt>
    <dgm:pt modelId="{E550D20D-B967-42B0-875D-01B9670BA826}" type="parTrans" cxnId="{FDBA3FB2-24A5-46E1-9B19-9787F69E7DCC}">
      <dgm:prSet/>
      <dgm:spPr/>
      <dgm:t>
        <a:bodyPr/>
        <a:lstStyle/>
        <a:p>
          <a:endParaRPr lang="en-GB"/>
        </a:p>
      </dgm:t>
    </dgm:pt>
    <dgm:pt modelId="{67156E8F-CA10-4A08-B014-AA28CCF2DE53}" type="sibTrans" cxnId="{FDBA3FB2-24A5-46E1-9B19-9787F69E7DCC}">
      <dgm:prSet/>
      <dgm:spPr/>
      <dgm:t>
        <a:bodyPr/>
        <a:lstStyle/>
        <a:p>
          <a:endParaRPr lang="en-GB"/>
        </a:p>
      </dgm:t>
    </dgm:pt>
    <dgm:pt modelId="{CEBC2485-A9D1-4A85-A201-6E3496C0BEF7}" type="pres">
      <dgm:prSet presAssocID="{2C9F6E51-5949-45E1-A03C-EDDFE227C076}" presName="compositeShape" presStyleCnt="0">
        <dgm:presLayoutVars>
          <dgm:chMax val="7"/>
          <dgm:dir/>
          <dgm:resizeHandles val="exact"/>
        </dgm:presLayoutVars>
      </dgm:prSet>
      <dgm:spPr/>
    </dgm:pt>
    <dgm:pt modelId="{1E28EFE1-03E4-4CCC-BDE0-FC6BD4C2C260}" type="pres">
      <dgm:prSet presAssocID="{2C9F6E51-5949-45E1-A03C-EDDFE227C076}" presName="wedge1" presStyleLbl="node1" presStyleIdx="0" presStyleCnt="3"/>
      <dgm:spPr/>
    </dgm:pt>
    <dgm:pt modelId="{1C1B69D4-F2A2-461C-BF21-3BE4E15B1A53}" type="pres">
      <dgm:prSet presAssocID="{2C9F6E51-5949-45E1-A03C-EDDFE227C076}" presName="dummy1a" presStyleCnt="0"/>
      <dgm:spPr/>
    </dgm:pt>
    <dgm:pt modelId="{B614A194-AA36-40A1-80AE-3F4C0B8738D0}" type="pres">
      <dgm:prSet presAssocID="{2C9F6E51-5949-45E1-A03C-EDDFE227C076}" presName="dummy1b" presStyleCnt="0"/>
      <dgm:spPr/>
    </dgm:pt>
    <dgm:pt modelId="{FAD0C0F3-EDC9-4E81-80D9-5F54F6026018}" type="pres">
      <dgm:prSet presAssocID="{2C9F6E51-5949-45E1-A03C-EDDFE227C07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F659C33-372A-4F12-B153-95ACC83D518E}" type="pres">
      <dgm:prSet presAssocID="{2C9F6E51-5949-45E1-A03C-EDDFE227C076}" presName="wedge2" presStyleLbl="node1" presStyleIdx="1" presStyleCnt="3"/>
      <dgm:spPr/>
    </dgm:pt>
    <dgm:pt modelId="{559C7AB6-0FAD-409A-B3EF-9281A5614E11}" type="pres">
      <dgm:prSet presAssocID="{2C9F6E51-5949-45E1-A03C-EDDFE227C076}" presName="dummy2a" presStyleCnt="0"/>
      <dgm:spPr/>
    </dgm:pt>
    <dgm:pt modelId="{883F345D-437A-4941-B699-479570D1D46E}" type="pres">
      <dgm:prSet presAssocID="{2C9F6E51-5949-45E1-A03C-EDDFE227C076}" presName="dummy2b" presStyleCnt="0"/>
      <dgm:spPr/>
    </dgm:pt>
    <dgm:pt modelId="{CD661A13-DE8C-4440-A33D-94DAF1D670F7}" type="pres">
      <dgm:prSet presAssocID="{2C9F6E51-5949-45E1-A03C-EDDFE227C07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325606A-A1E5-4B3E-A990-47CD34FB1818}" type="pres">
      <dgm:prSet presAssocID="{2C9F6E51-5949-45E1-A03C-EDDFE227C076}" presName="wedge3" presStyleLbl="node1" presStyleIdx="2" presStyleCnt="3"/>
      <dgm:spPr/>
    </dgm:pt>
    <dgm:pt modelId="{12523005-BD43-46B3-8BFE-C507CA8CE8D2}" type="pres">
      <dgm:prSet presAssocID="{2C9F6E51-5949-45E1-A03C-EDDFE227C076}" presName="dummy3a" presStyleCnt="0"/>
      <dgm:spPr/>
    </dgm:pt>
    <dgm:pt modelId="{9B3810C2-04EA-4F11-826E-3C2D003DDD7C}" type="pres">
      <dgm:prSet presAssocID="{2C9F6E51-5949-45E1-A03C-EDDFE227C076}" presName="dummy3b" presStyleCnt="0"/>
      <dgm:spPr/>
    </dgm:pt>
    <dgm:pt modelId="{2E6AC9BE-4EB4-451A-9643-30857A1B7BFC}" type="pres">
      <dgm:prSet presAssocID="{2C9F6E51-5949-45E1-A03C-EDDFE227C07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56DA18D-A2FA-4169-9A5C-E07AE61457E2}" type="pres">
      <dgm:prSet presAssocID="{41E0A55A-3C79-4C96-A818-4E4A4E1512C7}" presName="arrowWedge1" presStyleLbl="fgSibTrans2D1" presStyleIdx="0" presStyleCnt="3"/>
      <dgm:spPr/>
    </dgm:pt>
    <dgm:pt modelId="{3B4A8848-51CF-452B-B779-7B9FCD3D0B64}" type="pres">
      <dgm:prSet presAssocID="{67156E8F-CA10-4A08-B014-AA28CCF2DE53}" presName="arrowWedge2" presStyleLbl="fgSibTrans2D1" presStyleIdx="1" presStyleCnt="3"/>
      <dgm:spPr/>
    </dgm:pt>
    <dgm:pt modelId="{5CDEC5BA-7AEA-4BBB-B133-0429279F812A}" type="pres">
      <dgm:prSet presAssocID="{934435B9-71B5-4C03-803F-8E8554FD0662}" presName="arrowWedge3" presStyleLbl="fgSibTrans2D1" presStyleIdx="2" presStyleCnt="3"/>
      <dgm:spPr/>
    </dgm:pt>
  </dgm:ptLst>
  <dgm:cxnLst>
    <dgm:cxn modelId="{10D95A06-5EEE-49E4-A8C9-CE695E65D98A}" type="presOf" srcId="{97903F77-9511-46A9-918E-1DB52B72A7A9}" destId="{BF659C33-372A-4F12-B153-95ACC83D518E}" srcOrd="0" destOrd="0" presId="urn:microsoft.com/office/officeart/2005/8/layout/cycle8"/>
    <dgm:cxn modelId="{62569606-967C-42E9-AF3F-739471A286E3}" type="presOf" srcId="{97903F77-9511-46A9-918E-1DB52B72A7A9}" destId="{CD661A13-DE8C-4440-A33D-94DAF1D670F7}" srcOrd="1" destOrd="0" presId="urn:microsoft.com/office/officeart/2005/8/layout/cycle8"/>
    <dgm:cxn modelId="{6F1B7E5C-098D-43A9-A9F2-758C9E690796}" srcId="{2C9F6E51-5949-45E1-A03C-EDDFE227C076}" destId="{E0CC7CE5-E393-49EA-9E8D-8BA90C484920}" srcOrd="0" destOrd="0" parTransId="{B8A2A03C-46E6-4A2F-A7C0-AF10D904FBBC}" sibTransId="{41E0A55A-3C79-4C96-A818-4E4A4E1512C7}"/>
    <dgm:cxn modelId="{5CAE5D7A-A958-421F-A64F-29E3E9E94C09}" type="presOf" srcId="{2C9F6E51-5949-45E1-A03C-EDDFE227C076}" destId="{CEBC2485-A9D1-4A85-A201-6E3496C0BEF7}" srcOrd="0" destOrd="0" presId="urn:microsoft.com/office/officeart/2005/8/layout/cycle8"/>
    <dgm:cxn modelId="{36606A9B-F91D-4F12-A801-5BB1F52F9ADC}" type="presOf" srcId="{3D87AF0A-19A4-442E-924F-FF159AFC9A73}" destId="{B325606A-A1E5-4B3E-A990-47CD34FB1818}" srcOrd="0" destOrd="0" presId="urn:microsoft.com/office/officeart/2005/8/layout/cycle8"/>
    <dgm:cxn modelId="{91DFC6A1-1725-4CFD-878C-1598FBA962D9}" type="presOf" srcId="{E0CC7CE5-E393-49EA-9E8D-8BA90C484920}" destId="{1E28EFE1-03E4-4CCC-BDE0-FC6BD4C2C260}" srcOrd="0" destOrd="0" presId="urn:microsoft.com/office/officeart/2005/8/layout/cycle8"/>
    <dgm:cxn modelId="{C053A9AB-A513-46F8-A936-317AA95F62DD}" type="presOf" srcId="{3D87AF0A-19A4-442E-924F-FF159AFC9A73}" destId="{2E6AC9BE-4EB4-451A-9643-30857A1B7BFC}" srcOrd="1" destOrd="0" presId="urn:microsoft.com/office/officeart/2005/8/layout/cycle8"/>
    <dgm:cxn modelId="{FDBA3FB2-24A5-46E1-9B19-9787F69E7DCC}" srcId="{2C9F6E51-5949-45E1-A03C-EDDFE227C076}" destId="{97903F77-9511-46A9-918E-1DB52B72A7A9}" srcOrd="1" destOrd="0" parTransId="{E550D20D-B967-42B0-875D-01B9670BA826}" sibTransId="{67156E8F-CA10-4A08-B014-AA28CCF2DE53}"/>
    <dgm:cxn modelId="{C851F6DA-A359-46C6-81B8-0B9D76D4F610}" type="presOf" srcId="{E0CC7CE5-E393-49EA-9E8D-8BA90C484920}" destId="{FAD0C0F3-EDC9-4E81-80D9-5F54F6026018}" srcOrd="1" destOrd="0" presId="urn:microsoft.com/office/officeart/2005/8/layout/cycle8"/>
    <dgm:cxn modelId="{00ECC4F8-6CB5-43B4-AA53-72CF33BE9D78}" srcId="{2C9F6E51-5949-45E1-A03C-EDDFE227C076}" destId="{3D87AF0A-19A4-442E-924F-FF159AFC9A73}" srcOrd="2" destOrd="0" parTransId="{51DF301F-FB5C-4E64-88AC-12B7F671FF8B}" sibTransId="{934435B9-71B5-4C03-803F-8E8554FD0662}"/>
    <dgm:cxn modelId="{04F839EF-3959-4401-982E-E9FD0BC8D42C}" type="presParOf" srcId="{CEBC2485-A9D1-4A85-A201-6E3496C0BEF7}" destId="{1E28EFE1-03E4-4CCC-BDE0-FC6BD4C2C260}" srcOrd="0" destOrd="0" presId="urn:microsoft.com/office/officeart/2005/8/layout/cycle8"/>
    <dgm:cxn modelId="{FFBE0595-299B-42AC-9C46-1E3CCD86673C}" type="presParOf" srcId="{CEBC2485-A9D1-4A85-A201-6E3496C0BEF7}" destId="{1C1B69D4-F2A2-461C-BF21-3BE4E15B1A53}" srcOrd="1" destOrd="0" presId="urn:microsoft.com/office/officeart/2005/8/layout/cycle8"/>
    <dgm:cxn modelId="{9B4171B8-A813-4342-B953-6B98C947544C}" type="presParOf" srcId="{CEBC2485-A9D1-4A85-A201-6E3496C0BEF7}" destId="{B614A194-AA36-40A1-80AE-3F4C0B8738D0}" srcOrd="2" destOrd="0" presId="urn:microsoft.com/office/officeart/2005/8/layout/cycle8"/>
    <dgm:cxn modelId="{EE280F6B-1A4A-4911-8708-F87B6C435FD0}" type="presParOf" srcId="{CEBC2485-A9D1-4A85-A201-6E3496C0BEF7}" destId="{FAD0C0F3-EDC9-4E81-80D9-5F54F6026018}" srcOrd="3" destOrd="0" presId="urn:microsoft.com/office/officeart/2005/8/layout/cycle8"/>
    <dgm:cxn modelId="{AD19BFA5-28D5-44BE-A6D5-411169BFB44B}" type="presParOf" srcId="{CEBC2485-A9D1-4A85-A201-6E3496C0BEF7}" destId="{BF659C33-372A-4F12-B153-95ACC83D518E}" srcOrd="4" destOrd="0" presId="urn:microsoft.com/office/officeart/2005/8/layout/cycle8"/>
    <dgm:cxn modelId="{C0E59CB3-3A5E-4A7B-97DD-9608EEBC198B}" type="presParOf" srcId="{CEBC2485-A9D1-4A85-A201-6E3496C0BEF7}" destId="{559C7AB6-0FAD-409A-B3EF-9281A5614E11}" srcOrd="5" destOrd="0" presId="urn:microsoft.com/office/officeart/2005/8/layout/cycle8"/>
    <dgm:cxn modelId="{196354EC-5CA6-41FC-8FD8-6EFB6CCEE3AC}" type="presParOf" srcId="{CEBC2485-A9D1-4A85-A201-6E3496C0BEF7}" destId="{883F345D-437A-4941-B699-479570D1D46E}" srcOrd="6" destOrd="0" presId="urn:microsoft.com/office/officeart/2005/8/layout/cycle8"/>
    <dgm:cxn modelId="{5AFB79D5-AA68-4189-AB8C-D87D19E3FD9C}" type="presParOf" srcId="{CEBC2485-A9D1-4A85-A201-6E3496C0BEF7}" destId="{CD661A13-DE8C-4440-A33D-94DAF1D670F7}" srcOrd="7" destOrd="0" presId="urn:microsoft.com/office/officeart/2005/8/layout/cycle8"/>
    <dgm:cxn modelId="{2497483A-EF6B-41DC-A0CD-6E5E5BC94492}" type="presParOf" srcId="{CEBC2485-A9D1-4A85-A201-6E3496C0BEF7}" destId="{B325606A-A1E5-4B3E-A990-47CD34FB1818}" srcOrd="8" destOrd="0" presId="urn:microsoft.com/office/officeart/2005/8/layout/cycle8"/>
    <dgm:cxn modelId="{E859887E-8FCE-4B72-ABA2-2DD81C00F48B}" type="presParOf" srcId="{CEBC2485-A9D1-4A85-A201-6E3496C0BEF7}" destId="{12523005-BD43-46B3-8BFE-C507CA8CE8D2}" srcOrd="9" destOrd="0" presId="urn:microsoft.com/office/officeart/2005/8/layout/cycle8"/>
    <dgm:cxn modelId="{F0C06E88-03F1-4780-AF24-D8D4FA328016}" type="presParOf" srcId="{CEBC2485-A9D1-4A85-A201-6E3496C0BEF7}" destId="{9B3810C2-04EA-4F11-826E-3C2D003DDD7C}" srcOrd="10" destOrd="0" presId="urn:microsoft.com/office/officeart/2005/8/layout/cycle8"/>
    <dgm:cxn modelId="{B3A6EA70-E9DB-41CC-AAF3-FB018A403183}" type="presParOf" srcId="{CEBC2485-A9D1-4A85-A201-6E3496C0BEF7}" destId="{2E6AC9BE-4EB4-451A-9643-30857A1B7BFC}" srcOrd="11" destOrd="0" presId="urn:microsoft.com/office/officeart/2005/8/layout/cycle8"/>
    <dgm:cxn modelId="{F7E00CB4-B8C3-4F88-8CD4-9496ABE396B5}" type="presParOf" srcId="{CEBC2485-A9D1-4A85-A201-6E3496C0BEF7}" destId="{E56DA18D-A2FA-4169-9A5C-E07AE61457E2}" srcOrd="12" destOrd="0" presId="urn:microsoft.com/office/officeart/2005/8/layout/cycle8"/>
    <dgm:cxn modelId="{F461A536-78EB-4604-9DFD-E5CC4A96E817}" type="presParOf" srcId="{CEBC2485-A9D1-4A85-A201-6E3496C0BEF7}" destId="{3B4A8848-51CF-452B-B779-7B9FCD3D0B64}" srcOrd="13" destOrd="0" presId="urn:microsoft.com/office/officeart/2005/8/layout/cycle8"/>
    <dgm:cxn modelId="{36F824EA-841B-46A6-AD85-E25FF94CB68A}" type="presParOf" srcId="{CEBC2485-A9D1-4A85-A201-6E3496C0BEF7}" destId="{5CDEC5BA-7AEA-4BBB-B133-0429279F812A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4E9373-8E4A-4C7B-BFA7-28AB09336B15}" type="doc">
      <dgm:prSet loTypeId="urn:microsoft.com/office/officeart/2005/8/layout/arrow5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9CCF17E1-39E4-4E5F-8688-AA8CCEDA4F49}">
      <dgm:prSet phldrT="[Tekst]" custT="1"/>
      <dgm:spPr/>
      <dgm:t>
        <a:bodyPr/>
        <a:lstStyle/>
        <a:p>
          <a:r>
            <a:rPr lang="hr-HR" sz="3200" dirty="0" err="1"/>
            <a:t>active</a:t>
          </a:r>
          <a:r>
            <a:rPr lang="hr-HR" sz="3200" dirty="0"/>
            <a:t> </a:t>
          </a:r>
          <a:r>
            <a:rPr lang="hr-HR" sz="3200" dirty="0" err="1"/>
            <a:t>pupils</a:t>
          </a:r>
          <a:r>
            <a:rPr lang="hr-HR" sz="3200" dirty="0"/>
            <a:t> / </a:t>
          </a:r>
          <a:r>
            <a:rPr lang="hr-HR" sz="3200" dirty="0" err="1"/>
            <a:t>students</a:t>
          </a:r>
          <a:endParaRPr lang="en-GB" sz="3200" dirty="0"/>
        </a:p>
      </dgm:t>
    </dgm:pt>
    <dgm:pt modelId="{6CA54284-E468-43AE-BD13-403864721640}" type="parTrans" cxnId="{7F12FF8A-9908-4667-A128-95FC9A3810DA}">
      <dgm:prSet/>
      <dgm:spPr/>
      <dgm:t>
        <a:bodyPr/>
        <a:lstStyle/>
        <a:p>
          <a:endParaRPr lang="en-GB"/>
        </a:p>
      </dgm:t>
    </dgm:pt>
    <dgm:pt modelId="{02B6ADC9-1640-43E5-8392-45B10DFAD37F}" type="sibTrans" cxnId="{7F12FF8A-9908-4667-A128-95FC9A3810DA}">
      <dgm:prSet/>
      <dgm:spPr/>
      <dgm:t>
        <a:bodyPr/>
        <a:lstStyle/>
        <a:p>
          <a:endParaRPr lang="en-GB"/>
        </a:p>
      </dgm:t>
    </dgm:pt>
    <dgm:pt modelId="{C7290940-D0D1-4021-B9D8-B12022CE1D37}">
      <dgm:prSet phldrT="[Tekst]" custT="1"/>
      <dgm:spPr/>
      <dgm:t>
        <a:bodyPr/>
        <a:lstStyle/>
        <a:p>
          <a:r>
            <a:rPr lang="en-GB" sz="2400" dirty="0"/>
            <a:t>successful learning </a:t>
          </a:r>
          <a:r>
            <a:rPr lang="hr-HR" sz="2400" dirty="0"/>
            <a:t>/</a:t>
          </a:r>
          <a:r>
            <a:rPr lang="hr-HR" sz="2400" b="0" dirty="0"/>
            <a:t> </a:t>
          </a:r>
          <a:r>
            <a:rPr lang="fr-FR" sz="2400" b="0" i="0" dirty="0"/>
            <a:t>academic performance</a:t>
          </a:r>
          <a:endParaRPr lang="en-GB" sz="2400" b="0" dirty="0"/>
        </a:p>
      </dgm:t>
    </dgm:pt>
    <dgm:pt modelId="{B9DF63CE-AB39-4CA6-8A75-8FCF787E285B}" type="parTrans" cxnId="{BFC23F7C-5494-4773-BB20-55EE8801D38B}">
      <dgm:prSet/>
      <dgm:spPr/>
      <dgm:t>
        <a:bodyPr/>
        <a:lstStyle/>
        <a:p>
          <a:endParaRPr lang="en-GB"/>
        </a:p>
      </dgm:t>
    </dgm:pt>
    <dgm:pt modelId="{6BAF3E3B-D289-435D-924F-BD458872DA8B}" type="sibTrans" cxnId="{BFC23F7C-5494-4773-BB20-55EE8801D38B}">
      <dgm:prSet/>
      <dgm:spPr/>
      <dgm:t>
        <a:bodyPr/>
        <a:lstStyle/>
        <a:p>
          <a:endParaRPr lang="en-GB"/>
        </a:p>
      </dgm:t>
    </dgm:pt>
    <dgm:pt modelId="{C597DEFC-C140-4829-833E-6DB62461D450}" type="pres">
      <dgm:prSet presAssocID="{F94E9373-8E4A-4C7B-BFA7-28AB09336B15}" presName="diagram" presStyleCnt="0">
        <dgm:presLayoutVars>
          <dgm:dir/>
          <dgm:resizeHandles val="exact"/>
        </dgm:presLayoutVars>
      </dgm:prSet>
      <dgm:spPr/>
    </dgm:pt>
    <dgm:pt modelId="{903C0B6F-8F14-4D5D-9787-A02FA14A50E5}" type="pres">
      <dgm:prSet presAssocID="{9CCF17E1-39E4-4E5F-8688-AA8CCEDA4F49}" presName="arrow" presStyleLbl="node1" presStyleIdx="0" presStyleCnt="2" custScaleX="76126" custScaleY="100236" custRadScaleRad="88746" custRadScaleInc="1942">
        <dgm:presLayoutVars>
          <dgm:bulletEnabled val="1"/>
        </dgm:presLayoutVars>
      </dgm:prSet>
      <dgm:spPr/>
    </dgm:pt>
    <dgm:pt modelId="{6EB9628F-B0B8-481A-8CEB-B67C196B1276}" type="pres">
      <dgm:prSet presAssocID="{C7290940-D0D1-4021-B9D8-B12022CE1D37}" presName="arrow" presStyleLbl="node1" presStyleIdx="1" presStyleCnt="2" custScaleX="79762" custScaleY="100365" custRadScaleRad="44798" custRadScaleInc="-2993">
        <dgm:presLayoutVars>
          <dgm:bulletEnabled val="1"/>
        </dgm:presLayoutVars>
      </dgm:prSet>
      <dgm:spPr/>
    </dgm:pt>
  </dgm:ptLst>
  <dgm:cxnLst>
    <dgm:cxn modelId="{C7A23B53-16E9-49FB-9FBD-B75FB27512BA}" type="presOf" srcId="{9CCF17E1-39E4-4E5F-8688-AA8CCEDA4F49}" destId="{903C0B6F-8F14-4D5D-9787-A02FA14A50E5}" srcOrd="0" destOrd="0" presId="urn:microsoft.com/office/officeart/2005/8/layout/arrow5"/>
    <dgm:cxn modelId="{BFC23F7C-5494-4773-BB20-55EE8801D38B}" srcId="{F94E9373-8E4A-4C7B-BFA7-28AB09336B15}" destId="{C7290940-D0D1-4021-B9D8-B12022CE1D37}" srcOrd="1" destOrd="0" parTransId="{B9DF63CE-AB39-4CA6-8A75-8FCF787E285B}" sibTransId="{6BAF3E3B-D289-435D-924F-BD458872DA8B}"/>
    <dgm:cxn modelId="{7F12FF8A-9908-4667-A128-95FC9A3810DA}" srcId="{F94E9373-8E4A-4C7B-BFA7-28AB09336B15}" destId="{9CCF17E1-39E4-4E5F-8688-AA8CCEDA4F49}" srcOrd="0" destOrd="0" parTransId="{6CA54284-E468-43AE-BD13-403864721640}" sibTransId="{02B6ADC9-1640-43E5-8392-45B10DFAD37F}"/>
    <dgm:cxn modelId="{29A424C9-C67D-4CF9-9F83-3FEB1391C987}" type="presOf" srcId="{C7290940-D0D1-4021-B9D8-B12022CE1D37}" destId="{6EB9628F-B0B8-481A-8CEB-B67C196B1276}" srcOrd="0" destOrd="0" presId="urn:microsoft.com/office/officeart/2005/8/layout/arrow5"/>
    <dgm:cxn modelId="{F563B4E8-65AD-4C17-929B-268015DF08E9}" type="presOf" srcId="{F94E9373-8E4A-4C7B-BFA7-28AB09336B15}" destId="{C597DEFC-C140-4829-833E-6DB62461D450}" srcOrd="0" destOrd="0" presId="urn:microsoft.com/office/officeart/2005/8/layout/arrow5"/>
    <dgm:cxn modelId="{10E3C6FA-03AE-44D5-867D-9E56220C2997}" type="presParOf" srcId="{C597DEFC-C140-4829-833E-6DB62461D450}" destId="{903C0B6F-8F14-4D5D-9787-A02FA14A50E5}" srcOrd="0" destOrd="0" presId="urn:microsoft.com/office/officeart/2005/8/layout/arrow5"/>
    <dgm:cxn modelId="{41E7C1EC-6554-455A-BBEC-32D1013704D5}" type="presParOf" srcId="{C597DEFC-C140-4829-833E-6DB62461D450}" destId="{6EB9628F-B0B8-481A-8CEB-B67C196B1276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15205D-9549-42FD-A98A-9050D2C3AF76}" type="doc">
      <dgm:prSet loTypeId="urn:microsoft.com/office/officeart/2005/8/layout/arrow3" loCatId="relationship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3EB7880B-3A25-48DF-A2EA-71A5B32AA794}">
      <dgm:prSet phldrT="[Tekst]" custT="1"/>
      <dgm:spPr/>
      <dgm:t>
        <a:bodyPr/>
        <a:lstStyle/>
        <a:p>
          <a:r>
            <a:rPr lang="en-GB" sz="2800" dirty="0"/>
            <a:t>students </a:t>
          </a:r>
          <a:r>
            <a:rPr lang="hr-HR" sz="2800" dirty="0" err="1"/>
            <a:t>task</a:t>
          </a:r>
          <a:r>
            <a:rPr lang="hr-HR" sz="2800" dirty="0"/>
            <a:t> </a:t>
          </a:r>
          <a:r>
            <a:rPr lang="hr-HR" sz="2800" dirty="0" err="1"/>
            <a:t>in</a:t>
          </a:r>
          <a:r>
            <a:rPr lang="hr-HR" sz="2800" dirty="0"/>
            <a:t> each moment </a:t>
          </a:r>
          <a:r>
            <a:rPr lang="hr-HR" sz="2800" dirty="0" err="1"/>
            <a:t>of</a:t>
          </a:r>
          <a:r>
            <a:rPr lang="hr-HR" sz="2800" dirty="0"/>
            <a:t> the VL</a:t>
          </a:r>
          <a:endParaRPr lang="en-GB" sz="2800" dirty="0"/>
        </a:p>
      </dgm:t>
    </dgm:pt>
    <dgm:pt modelId="{99244FBA-28C5-48DD-9670-5A7F037E2820}" type="parTrans" cxnId="{56C9F538-5373-42D2-A5E8-AE260406A0F9}">
      <dgm:prSet/>
      <dgm:spPr/>
      <dgm:t>
        <a:bodyPr/>
        <a:lstStyle/>
        <a:p>
          <a:endParaRPr lang="en-GB"/>
        </a:p>
      </dgm:t>
    </dgm:pt>
    <dgm:pt modelId="{FFCDE5E6-1561-4225-B67C-FFDF969F8D91}" type="sibTrans" cxnId="{56C9F538-5373-42D2-A5E8-AE260406A0F9}">
      <dgm:prSet/>
      <dgm:spPr/>
      <dgm:t>
        <a:bodyPr/>
        <a:lstStyle/>
        <a:p>
          <a:endParaRPr lang="en-GB"/>
        </a:p>
      </dgm:t>
    </dgm:pt>
    <dgm:pt modelId="{BADDD0D5-C1EC-4051-8DD2-8C8FD20D9AFD}">
      <dgm:prSet phldrT="[Tekst]"/>
      <dgm:spPr/>
      <dgm:t>
        <a:bodyPr/>
        <a:lstStyle/>
        <a:p>
          <a:r>
            <a:rPr lang="en-GB" dirty="0"/>
            <a:t>how to </a:t>
          </a:r>
          <a:r>
            <a:rPr lang="hr-HR" dirty="0" err="1"/>
            <a:t>open</a:t>
          </a:r>
          <a:r>
            <a:rPr lang="en-GB" dirty="0"/>
            <a:t> an </a:t>
          </a:r>
          <a:r>
            <a:rPr lang="hr-HR" dirty="0" err="1"/>
            <a:t>external</a:t>
          </a:r>
          <a:r>
            <a:rPr lang="en-GB" dirty="0"/>
            <a:t> link</a:t>
          </a:r>
        </a:p>
      </dgm:t>
    </dgm:pt>
    <dgm:pt modelId="{96CFC393-0F4E-4BBF-A246-28D72C9634C9}" type="parTrans" cxnId="{E5E81FF4-6C5A-4CAB-BBF4-39BD826C67B3}">
      <dgm:prSet/>
      <dgm:spPr/>
      <dgm:t>
        <a:bodyPr/>
        <a:lstStyle/>
        <a:p>
          <a:endParaRPr lang="en-GB"/>
        </a:p>
      </dgm:t>
    </dgm:pt>
    <dgm:pt modelId="{6A520F2D-9AE5-4FE2-9022-868CB61BC4EC}" type="sibTrans" cxnId="{E5E81FF4-6C5A-4CAB-BBF4-39BD826C67B3}">
      <dgm:prSet/>
      <dgm:spPr/>
      <dgm:t>
        <a:bodyPr/>
        <a:lstStyle/>
        <a:p>
          <a:endParaRPr lang="en-GB"/>
        </a:p>
      </dgm:t>
    </dgm:pt>
    <dgm:pt modelId="{C144DD8C-CB49-4DCF-BC40-9F7AA67FCA28}" type="pres">
      <dgm:prSet presAssocID="{4D15205D-9549-42FD-A98A-9050D2C3AF76}" presName="compositeShape" presStyleCnt="0">
        <dgm:presLayoutVars>
          <dgm:chMax val="2"/>
          <dgm:dir/>
          <dgm:resizeHandles val="exact"/>
        </dgm:presLayoutVars>
      </dgm:prSet>
      <dgm:spPr/>
    </dgm:pt>
    <dgm:pt modelId="{D7285AD9-D16F-4830-9712-1B95EEFFE950}" type="pres">
      <dgm:prSet presAssocID="{4D15205D-9549-42FD-A98A-9050D2C3AF76}" presName="divider" presStyleLbl="fgShp" presStyleIdx="0" presStyleCnt="1"/>
      <dgm:spPr/>
    </dgm:pt>
    <dgm:pt modelId="{C03B1836-F712-4B29-AD10-C09E5C5700A6}" type="pres">
      <dgm:prSet presAssocID="{3EB7880B-3A25-48DF-A2EA-71A5B32AA794}" presName="downArrow" presStyleLbl="node1" presStyleIdx="0" presStyleCnt="2"/>
      <dgm:spPr/>
    </dgm:pt>
    <dgm:pt modelId="{272F25F7-005C-47D5-8317-A966A6E14253}" type="pres">
      <dgm:prSet presAssocID="{3EB7880B-3A25-48DF-A2EA-71A5B32AA794}" presName="downArrowText" presStyleLbl="revTx" presStyleIdx="0" presStyleCnt="2" custScaleX="120382" custScaleY="114852">
        <dgm:presLayoutVars>
          <dgm:bulletEnabled val="1"/>
        </dgm:presLayoutVars>
      </dgm:prSet>
      <dgm:spPr/>
    </dgm:pt>
    <dgm:pt modelId="{1B3190F4-57B6-4A74-B7FB-E576ECE92084}" type="pres">
      <dgm:prSet presAssocID="{BADDD0D5-C1EC-4051-8DD2-8C8FD20D9AFD}" presName="upArrow" presStyleLbl="node1" presStyleIdx="1" presStyleCnt="2"/>
      <dgm:spPr/>
    </dgm:pt>
    <dgm:pt modelId="{C6964E98-ACDC-4554-A3C6-EC944FA08696}" type="pres">
      <dgm:prSet presAssocID="{BADDD0D5-C1EC-4051-8DD2-8C8FD20D9AFD}" presName="upArrowText" presStyleLbl="revTx" presStyleIdx="1" presStyleCnt="2">
        <dgm:presLayoutVars>
          <dgm:bulletEnabled val="1"/>
        </dgm:presLayoutVars>
      </dgm:prSet>
      <dgm:spPr/>
    </dgm:pt>
  </dgm:ptLst>
  <dgm:cxnLst>
    <dgm:cxn modelId="{EC7CD322-9291-4A01-B5B6-627BD1ED5478}" type="presOf" srcId="{3EB7880B-3A25-48DF-A2EA-71A5B32AA794}" destId="{272F25F7-005C-47D5-8317-A966A6E14253}" srcOrd="0" destOrd="0" presId="urn:microsoft.com/office/officeart/2005/8/layout/arrow3"/>
    <dgm:cxn modelId="{56C9F538-5373-42D2-A5E8-AE260406A0F9}" srcId="{4D15205D-9549-42FD-A98A-9050D2C3AF76}" destId="{3EB7880B-3A25-48DF-A2EA-71A5B32AA794}" srcOrd="0" destOrd="0" parTransId="{99244FBA-28C5-48DD-9670-5A7F037E2820}" sibTransId="{FFCDE5E6-1561-4225-B67C-FFDF969F8D91}"/>
    <dgm:cxn modelId="{B7DAF35F-87F5-48B7-A1F7-F552A35696AF}" type="presOf" srcId="{4D15205D-9549-42FD-A98A-9050D2C3AF76}" destId="{C144DD8C-CB49-4DCF-BC40-9F7AA67FCA28}" srcOrd="0" destOrd="0" presId="urn:microsoft.com/office/officeart/2005/8/layout/arrow3"/>
    <dgm:cxn modelId="{2F534141-ECD6-460A-9144-606C38FC521F}" type="presOf" srcId="{BADDD0D5-C1EC-4051-8DD2-8C8FD20D9AFD}" destId="{C6964E98-ACDC-4554-A3C6-EC944FA08696}" srcOrd="0" destOrd="0" presId="urn:microsoft.com/office/officeart/2005/8/layout/arrow3"/>
    <dgm:cxn modelId="{E5E81FF4-6C5A-4CAB-BBF4-39BD826C67B3}" srcId="{4D15205D-9549-42FD-A98A-9050D2C3AF76}" destId="{BADDD0D5-C1EC-4051-8DD2-8C8FD20D9AFD}" srcOrd="1" destOrd="0" parTransId="{96CFC393-0F4E-4BBF-A246-28D72C9634C9}" sibTransId="{6A520F2D-9AE5-4FE2-9022-868CB61BC4EC}"/>
    <dgm:cxn modelId="{671B36B4-1E88-4B1E-AACF-7C52EBC164EE}" type="presParOf" srcId="{C144DD8C-CB49-4DCF-BC40-9F7AA67FCA28}" destId="{D7285AD9-D16F-4830-9712-1B95EEFFE950}" srcOrd="0" destOrd="0" presId="urn:microsoft.com/office/officeart/2005/8/layout/arrow3"/>
    <dgm:cxn modelId="{EE1302D2-0026-4C3C-955D-97B9AABB832E}" type="presParOf" srcId="{C144DD8C-CB49-4DCF-BC40-9F7AA67FCA28}" destId="{C03B1836-F712-4B29-AD10-C09E5C5700A6}" srcOrd="1" destOrd="0" presId="urn:microsoft.com/office/officeart/2005/8/layout/arrow3"/>
    <dgm:cxn modelId="{641808DD-B63E-473D-B5D9-8CD9E5AB9441}" type="presParOf" srcId="{C144DD8C-CB49-4DCF-BC40-9F7AA67FCA28}" destId="{272F25F7-005C-47D5-8317-A966A6E14253}" srcOrd="2" destOrd="0" presId="urn:microsoft.com/office/officeart/2005/8/layout/arrow3"/>
    <dgm:cxn modelId="{DE718D3C-435D-4FA8-ADFC-9490A9F79FE7}" type="presParOf" srcId="{C144DD8C-CB49-4DCF-BC40-9F7AA67FCA28}" destId="{1B3190F4-57B6-4A74-B7FB-E576ECE92084}" srcOrd="3" destOrd="0" presId="urn:microsoft.com/office/officeart/2005/8/layout/arrow3"/>
    <dgm:cxn modelId="{C954DE14-2CAA-4E25-B325-A3D5473AD954}" type="presParOf" srcId="{C144DD8C-CB49-4DCF-BC40-9F7AA67FCA28}" destId="{C6964E98-ACDC-4554-A3C6-EC944FA08696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B56BD-A6E7-4133-B875-E9C14EF843EA}">
      <dsp:nvSpPr>
        <dsp:cNvPr id="0" name=""/>
        <dsp:cNvSpPr/>
      </dsp:nvSpPr>
      <dsp:spPr>
        <a:xfrm>
          <a:off x="0" y="16062"/>
          <a:ext cx="10873208" cy="21116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   </a:t>
          </a:r>
          <a:r>
            <a:rPr lang="en-GB" sz="3600" kern="1200" noProof="0" dirty="0">
              <a:solidFill>
                <a:schemeClr val="tx1"/>
              </a:solidFill>
            </a:rPr>
            <a:t>Lessons</a:t>
          </a:r>
          <a:r>
            <a:rPr lang="hr-HR" sz="3600" kern="1200" dirty="0">
              <a:solidFill>
                <a:schemeClr val="tx1"/>
              </a:solidFill>
            </a:rPr>
            <a:t> </a:t>
          </a:r>
          <a:r>
            <a:rPr lang="en-GB" sz="3600" kern="1200" noProof="0" dirty="0">
              <a:solidFill>
                <a:schemeClr val="tx1"/>
              </a:solidFill>
            </a:rPr>
            <a:t>broadcasted</a:t>
          </a:r>
          <a:r>
            <a:rPr lang="hr-HR" sz="3600" kern="1200" dirty="0">
              <a:solidFill>
                <a:schemeClr val="tx1"/>
              </a:solidFill>
            </a:rPr>
            <a:t> on </a:t>
          </a:r>
          <a:r>
            <a:rPr lang="hr-HR" sz="3600" kern="1200" dirty="0" err="1">
              <a:solidFill>
                <a:schemeClr val="tx1"/>
              </a:solidFill>
            </a:rPr>
            <a:t>national</a:t>
          </a:r>
          <a:r>
            <a:rPr lang="hr-HR" sz="3600" kern="1200" dirty="0">
              <a:solidFill>
                <a:schemeClr val="tx1"/>
              </a:solidFill>
            </a:rPr>
            <a:t> TV </a:t>
          </a:r>
          <a:r>
            <a:rPr lang="hr-HR" sz="3600" kern="1200" dirty="0" err="1">
              <a:solidFill>
                <a:schemeClr val="tx1"/>
              </a:solidFill>
            </a:rPr>
            <a:t>channels</a:t>
          </a:r>
          <a:r>
            <a:rPr lang="hr-HR" sz="3600" kern="1200" dirty="0">
              <a:solidFill>
                <a:schemeClr val="tx1"/>
              </a:solidFill>
            </a:rPr>
            <a:t> Škola na trećem</a:t>
          </a:r>
          <a:endParaRPr lang="en-GB" sz="3600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800" kern="1200" dirty="0">
              <a:solidFill>
                <a:schemeClr val="tx1"/>
              </a:solidFill>
            </a:rPr>
            <a:t>Young </a:t>
          </a:r>
          <a:r>
            <a:rPr lang="hr-HR" sz="2800" kern="1200" dirty="0" err="1">
              <a:solidFill>
                <a:schemeClr val="tx1"/>
              </a:solidFill>
            </a:rPr>
            <a:t>learners</a:t>
          </a:r>
          <a:r>
            <a:rPr lang="hr-HR" sz="2800" kern="1200" dirty="0">
              <a:solidFill>
                <a:schemeClr val="tx1"/>
              </a:solidFill>
            </a:rPr>
            <a:t> – TV </a:t>
          </a:r>
          <a:r>
            <a:rPr lang="en-GB" sz="2800" kern="1200" noProof="0" dirty="0">
              <a:solidFill>
                <a:schemeClr val="tx1"/>
              </a:solidFill>
            </a:rPr>
            <a:t>programme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800" kern="1200" dirty="0" err="1">
              <a:solidFill>
                <a:schemeClr val="tx1"/>
              </a:solidFill>
            </a:rPr>
            <a:t>Students</a:t>
          </a:r>
          <a:r>
            <a:rPr lang="hr-HR" sz="2800" kern="1200" dirty="0">
              <a:solidFill>
                <a:schemeClr val="tx1"/>
              </a:solidFill>
            </a:rPr>
            <a:t> aged 11 – 18 - Video lessons </a:t>
          </a:r>
          <a:r>
            <a:rPr lang="hr-HR" sz="2800" kern="1200" dirty="0" err="1">
              <a:solidFill>
                <a:schemeClr val="tx1"/>
              </a:solidFill>
            </a:rPr>
            <a:t>broadcasted</a:t>
          </a:r>
          <a:endParaRPr lang="en-GB" sz="2800" kern="1200" dirty="0">
            <a:solidFill>
              <a:schemeClr val="tx1"/>
            </a:solidFill>
          </a:endParaRPr>
        </a:p>
      </dsp:txBody>
      <dsp:txXfrm>
        <a:off x="2330583" y="16062"/>
        <a:ext cx="8542624" cy="2111662"/>
      </dsp:txXfrm>
    </dsp:sp>
    <dsp:sp modelId="{DF0A37B9-2199-4C92-870C-C367CA673A14}">
      <dsp:nvSpPr>
        <dsp:cNvPr id="0" name=""/>
        <dsp:cNvSpPr/>
      </dsp:nvSpPr>
      <dsp:spPr>
        <a:xfrm>
          <a:off x="155942" y="432061"/>
          <a:ext cx="2174641" cy="12475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11000" b="-11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62D21EB-C202-4CDB-B9DD-96257A85D314}">
      <dsp:nvSpPr>
        <dsp:cNvPr id="0" name=""/>
        <dsp:cNvSpPr/>
      </dsp:nvSpPr>
      <dsp:spPr>
        <a:xfrm>
          <a:off x="0" y="2242544"/>
          <a:ext cx="10873208" cy="1559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 dirty="0"/>
            <a:t>   </a:t>
          </a:r>
          <a:r>
            <a:rPr lang="hr-HR" sz="3200" kern="1200" dirty="0">
              <a:solidFill>
                <a:schemeClr val="tx1"/>
              </a:solidFill>
            </a:rPr>
            <a:t>Video lessons  I-nastava</a:t>
          </a:r>
          <a:endParaRPr lang="en-GB" sz="3200" kern="1200" dirty="0">
            <a:solidFill>
              <a:schemeClr val="tx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3200" kern="1200" dirty="0">
              <a:solidFill>
                <a:schemeClr val="tx1"/>
              </a:solidFill>
            </a:rPr>
            <a:t>Ministry of </a:t>
          </a:r>
          <a:r>
            <a:rPr lang="hr-HR" sz="3200" kern="1200" dirty="0" err="1">
              <a:solidFill>
                <a:schemeClr val="tx1"/>
              </a:solidFill>
            </a:rPr>
            <a:t>Education’s</a:t>
          </a:r>
          <a:r>
            <a:rPr lang="hr-HR" sz="3200" kern="1200" dirty="0">
              <a:solidFill>
                <a:schemeClr val="tx1"/>
              </a:solidFill>
            </a:rPr>
            <a:t> YouTube </a:t>
          </a:r>
          <a:r>
            <a:rPr lang="hr-HR" sz="3200" kern="1200" dirty="0" err="1">
              <a:solidFill>
                <a:schemeClr val="tx1"/>
              </a:solidFill>
            </a:rPr>
            <a:t>channel</a:t>
          </a:r>
          <a:r>
            <a:rPr lang="hr-HR" sz="3200" kern="1200" dirty="0">
              <a:solidFill>
                <a:schemeClr val="tx1"/>
              </a:solidFill>
            </a:rPr>
            <a:t> </a:t>
          </a:r>
          <a:endParaRPr lang="en-GB" sz="3200" kern="1200" dirty="0">
            <a:solidFill>
              <a:schemeClr val="tx1"/>
            </a:solidFill>
          </a:endParaRPr>
        </a:p>
      </dsp:txBody>
      <dsp:txXfrm>
        <a:off x="2330583" y="2242544"/>
        <a:ext cx="8542624" cy="1559423"/>
      </dsp:txXfrm>
    </dsp:sp>
    <dsp:sp modelId="{824EFC08-7151-4EAC-BE71-83756730A9D5}">
      <dsp:nvSpPr>
        <dsp:cNvPr id="0" name=""/>
        <dsp:cNvSpPr/>
      </dsp:nvSpPr>
      <dsp:spPr>
        <a:xfrm>
          <a:off x="155942" y="2423546"/>
          <a:ext cx="2174641" cy="12475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15000" b="-1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B16476E-62A0-4BC6-AE97-A30C3E8C2B2B}">
      <dsp:nvSpPr>
        <dsp:cNvPr id="0" name=""/>
        <dsp:cNvSpPr/>
      </dsp:nvSpPr>
      <dsp:spPr>
        <a:xfrm>
          <a:off x="0" y="3982970"/>
          <a:ext cx="10873208" cy="15594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600" kern="1200" dirty="0"/>
            <a:t>  </a:t>
          </a:r>
          <a:r>
            <a:rPr lang="hr-HR" sz="3600" kern="1200" dirty="0" err="1">
              <a:solidFill>
                <a:schemeClr val="tx1"/>
              </a:solidFill>
            </a:rPr>
            <a:t>Virtual</a:t>
          </a:r>
          <a:r>
            <a:rPr lang="hr-HR" sz="3600" kern="1200" dirty="0">
              <a:solidFill>
                <a:schemeClr val="tx1"/>
              </a:solidFill>
            </a:rPr>
            <a:t> </a:t>
          </a:r>
          <a:r>
            <a:rPr lang="hr-HR" sz="3600" kern="1200" dirty="0" err="1">
              <a:solidFill>
                <a:schemeClr val="tx1"/>
              </a:solidFill>
            </a:rPr>
            <a:t>classrooms</a:t>
          </a:r>
          <a:endParaRPr lang="en-GB" sz="3600" kern="1200" dirty="0"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800" kern="1200" dirty="0">
              <a:solidFill>
                <a:schemeClr val="tx1"/>
              </a:solidFill>
            </a:rPr>
            <a:t>MC </a:t>
          </a:r>
          <a:r>
            <a:rPr lang="hr-HR" sz="2800" kern="1200" dirty="0" err="1">
              <a:solidFill>
                <a:schemeClr val="tx1"/>
              </a:solidFill>
            </a:rPr>
            <a:t>Teams</a:t>
          </a:r>
          <a:r>
            <a:rPr lang="hr-HR" sz="2800" kern="1200" dirty="0">
              <a:solidFill>
                <a:schemeClr val="tx1"/>
              </a:solidFill>
            </a:rPr>
            <a:t>, Google </a:t>
          </a:r>
          <a:r>
            <a:rPr lang="hr-HR" sz="2800" kern="1200" dirty="0" err="1">
              <a:solidFill>
                <a:schemeClr val="tx1"/>
              </a:solidFill>
            </a:rPr>
            <a:t>classroom</a:t>
          </a:r>
          <a:endParaRPr lang="en-GB" sz="2800" kern="1200" dirty="0">
            <a:solidFill>
              <a:schemeClr val="tx1"/>
            </a:solidFill>
          </a:endParaRPr>
        </a:p>
      </dsp:txBody>
      <dsp:txXfrm>
        <a:off x="2330583" y="3982970"/>
        <a:ext cx="8542624" cy="1559423"/>
      </dsp:txXfrm>
    </dsp:sp>
    <dsp:sp modelId="{02713B65-7B79-4C80-A2FE-C66AD66EB5F5}">
      <dsp:nvSpPr>
        <dsp:cNvPr id="0" name=""/>
        <dsp:cNvSpPr/>
      </dsp:nvSpPr>
      <dsp:spPr>
        <a:xfrm>
          <a:off x="155942" y="4138912"/>
          <a:ext cx="2174641" cy="12475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37000" b="-37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EDAE27-7213-4D86-BEA2-79A5F60714D5}">
      <dsp:nvSpPr>
        <dsp:cNvPr id="0" name=""/>
        <dsp:cNvSpPr/>
      </dsp:nvSpPr>
      <dsp:spPr>
        <a:xfrm rot="5400000">
          <a:off x="785085" y="2178388"/>
          <a:ext cx="1330704" cy="151495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545397A-C207-4A83-B6CF-CE9F22D6657B}">
      <dsp:nvSpPr>
        <dsp:cNvPr id="0" name=""/>
        <dsp:cNvSpPr/>
      </dsp:nvSpPr>
      <dsp:spPr>
        <a:xfrm>
          <a:off x="2376" y="661878"/>
          <a:ext cx="4082667" cy="156801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>
              <a:solidFill>
                <a:schemeClr val="tx1"/>
              </a:solidFill>
            </a:rPr>
            <a:t>Croatian </a:t>
          </a:r>
        </a:p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000" kern="1200" dirty="0" err="1">
              <a:solidFill>
                <a:schemeClr val="tx1"/>
              </a:solidFill>
            </a:rPr>
            <a:t>Radiotelevision</a:t>
          </a:r>
          <a:endParaRPr lang="en-US" sz="4000" kern="1200" dirty="0">
            <a:solidFill>
              <a:schemeClr val="tx1"/>
            </a:solidFill>
          </a:endParaRPr>
        </a:p>
      </dsp:txBody>
      <dsp:txXfrm>
        <a:off x="78934" y="738436"/>
        <a:ext cx="3929551" cy="1414896"/>
      </dsp:txXfrm>
    </dsp:sp>
    <dsp:sp modelId="{790B88F1-12EA-469D-8A14-3C4318B97DAD}">
      <dsp:nvSpPr>
        <dsp:cNvPr id="0" name=""/>
        <dsp:cNvSpPr/>
      </dsp:nvSpPr>
      <dsp:spPr>
        <a:xfrm>
          <a:off x="3163771" y="811424"/>
          <a:ext cx="1629251" cy="1267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2B5A21-A0C6-4DB0-852B-82A75ACDC370}">
      <dsp:nvSpPr>
        <dsp:cNvPr id="0" name=""/>
        <dsp:cNvSpPr/>
      </dsp:nvSpPr>
      <dsp:spPr>
        <a:xfrm rot="5400000">
          <a:off x="3065946" y="3988701"/>
          <a:ext cx="1330704" cy="151495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2059734"/>
            <a:satOff val="24125"/>
            <a:lumOff val="1022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7F93DD-EF82-4E45-A1B1-AA79B8CAF184}">
      <dsp:nvSpPr>
        <dsp:cNvPr id="0" name=""/>
        <dsp:cNvSpPr/>
      </dsp:nvSpPr>
      <dsp:spPr>
        <a:xfrm>
          <a:off x="2301887" y="2423274"/>
          <a:ext cx="4232375" cy="156801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 dirty="0">
              <a:solidFill>
                <a:schemeClr val="tx1"/>
              </a:solidFill>
            </a:rPr>
            <a:t>Croatian </a:t>
          </a:r>
          <a:r>
            <a:rPr lang="hr-HR" sz="3200" kern="1200" dirty="0" err="1">
              <a:solidFill>
                <a:schemeClr val="tx1"/>
              </a:solidFill>
            </a:rPr>
            <a:t>Ministry</a:t>
          </a:r>
          <a:r>
            <a:rPr lang="hr-HR" sz="3200" kern="1200" dirty="0">
              <a:solidFill>
                <a:schemeClr val="tx1"/>
              </a:solidFill>
            </a:rPr>
            <a:t> </a:t>
          </a:r>
          <a:r>
            <a:rPr lang="hr-HR" sz="3200" kern="1200" dirty="0" err="1">
              <a:solidFill>
                <a:schemeClr val="tx1"/>
              </a:solidFill>
            </a:rPr>
            <a:t>of</a:t>
          </a:r>
          <a:r>
            <a:rPr lang="hr-HR" sz="3200" kern="1200" dirty="0">
              <a:solidFill>
                <a:schemeClr val="tx1"/>
              </a:solidFill>
            </a:rPr>
            <a:t> </a:t>
          </a:r>
        </a:p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 dirty="0">
              <a:solidFill>
                <a:schemeClr val="tx1"/>
              </a:solidFill>
            </a:rPr>
            <a:t>Science and </a:t>
          </a:r>
          <a:r>
            <a:rPr lang="hr-HR" sz="3200" kern="1200" dirty="0" err="1">
              <a:solidFill>
                <a:schemeClr val="tx1"/>
              </a:solidFill>
            </a:rPr>
            <a:t>Education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2378445" y="2499832"/>
        <a:ext cx="4079259" cy="1414896"/>
      </dsp:txXfrm>
    </dsp:sp>
    <dsp:sp modelId="{9233B0AD-4885-48C2-B996-69C9BE8B4094}">
      <dsp:nvSpPr>
        <dsp:cNvPr id="0" name=""/>
        <dsp:cNvSpPr/>
      </dsp:nvSpPr>
      <dsp:spPr>
        <a:xfrm>
          <a:off x="5538135" y="2572820"/>
          <a:ext cx="1629251" cy="1267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F6C64B-4A06-4A01-8076-16B9A189AB06}">
      <dsp:nvSpPr>
        <dsp:cNvPr id="0" name=""/>
        <dsp:cNvSpPr/>
      </dsp:nvSpPr>
      <dsp:spPr>
        <a:xfrm>
          <a:off x="4601397" y="4184670"/>
          <a:ext cx="3317105" cy="189481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 dirty="0" err="1">
              <a:solidFill>
                <a:schemeClr val="tx1"/>
              </a:solidFill>
            </a:rPr>
            <a:t>Education</a:t>
          </a:r>
          <a:r>
            <a:rPr lang="hr-HR" sz="3200" kern="1200" dirty="0">
              <a:solidFill>
                <a:schemeClr val="tx1"/>
              </a:solidFill>
            </a:rPr>
            <a:t> and </a:t>
          </a:r>
        </a:p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 dirty="0" err="1">
              <a:solidFill>
                <a:schemeClr val="tx1"/>
              </a:solidFill>
            </a:rPr>
            <a:t>Teacher</a:t>
          </a:r>
          <a:r>
            <a:rPr lang="hr-HR" sz="3200" kern="1200" dirty="0">
              <a:solidFill>
                <a:schemeClr val="tx1"/>
              </a:solidFill>
            </a:rPr>
            <a:t> Training </a:t>
          </a:r>
        </a:p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 dirty="0" err="1">
              <a:solidFill>
                <a:schemeClr val="tx1"/>
              </a:solidFill>
            </a:rPr>
            <a:t>Agency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4693911" y="4277184"/>
        <a:ext cx="3132077" cy="17097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49D49-8927-4C44-8AFB-B38DCD48C318}">
      <dsp:nvSpPr>
        <dsp:cNvPr id="0" name=""/>
        <dsp:cNvSpPr/>
      </dsp:nvSpPr>
      <dsp:spPr>
        <a:xfrm rot="5400000">
          <a:off x="1666293" y="1717863"/>
          <a:ext cx="1536311" cy="174903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CBF96E-03A7-4580-B526-5033F24FE54C}">
      <dsp:nvSpPr>
        <dsp:cNvPr id="0" name=""/>
        <dsp:cNvSpPr/>
      </dsp:nvSpPr>
      <dsp:spPr>
        <a:xfrm>
          <a:off x="1259263" y="14831"/>
          <a:ext cx="2586244" cy="181028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 dirty="0" err="1"/>
            <a:t>School</a:t>
          </a:r>
          <a:r>
            <a:rPr lang="hr-HR" sz="3500" kern="1200" dirty="0"/>
            <a:t> year 2020/2021 </a:t>
          </a:r>
          <a:endParaRPr lang="en-GB" sz="3500" kern="1200" dirty="0"/>
        </a:p>
      </dsp:txBody>
      <dsp:txXfrm>
        <a:off x="1347650" y="103218"/>
        <a:ext cx="2409470" cy="1633513"/>
      </dsp:txXfrm>
    </dsp:sp>
    <dsp:sp modelId="{A1C4EDB5-AFB1-4C99-8920-B4A91B3DA452}">
      <dsp:nvSpPr>
        <dsp:cNvPr id="0" name=""/>
        <dsp:cNvSpPr/>
      </dsp:nvSpPr>
      <dsp:spPr>
        <a:xfrm>
          <a:off x="3953148" y="163341"/>
          <a:ext cx="3898704" cy="1463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500" b="1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680 TV </a:t>
          </a:r>
          <a:r>
            <a:rPr lang="hr-HR" sz="2500" b="1" kern="1200" dirty="0" err="1">
              <a:latin typeface="Segoe UI Light" panose="020B0502040204020203" pitchFamily="34" charset="0"/>
              <a:cs typeface="Segoe UI Light" panose="020B0502040204020203" pitchFamily="34" charset="0"/>
            </a:rPr>
            <a:t>programmes</a:t>
          </a:r>
          <a:endParaRPr lang="en-GB" sz="2500" b="1" kern="1200" dirty="0">
            <a:latin typeface="Segoe UI Light" panose="020B0502040204020203" pitchFamily="34" charset="0"/>
            <a:cs typeface="Segoe UI Light" panose="020B0502040204020203" pitchFamily="34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500" b="1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63 </a:t>
          </a:r>
          <a:r>
            <a:rPr lang="hr-HR" sz="2500" b="1" kern="1200" dirty="0" err="1">
              <a:latin typeface="Segoe UI Light" panose="020B0502040204020203" pitchFamily="34" charset="0"/>
              <a:cs typeface="Segoe UI Light" panose="020B0502040204020203" pitchFamily="34" charset="0"/>
            </a:rPr>
            <a:t>experts</a:t>
          </a:r>
          <a:r>
            <a:rPr lang="hr-HR" sz="2500" b="1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 (</a:t>
          </a:r>
          <a:r>
            <a:rPr lang="hr-HR" sz="2500" b="1" kern="1200" dirty="0" err="1">
              <a:latin typeface="Segoe UI Light" panose="020B0502040204020203" pitchFamily="34" charset="0"/>
              <a:cs typeface="Segoe UI Light" panose="020B0502040204020203" pitchFamily="34" charset="0"/>
            </a:rPr>
            <a:t>teachers</a:t>
          </a:r>
          <a:r>
            <a:rPr lang="hr-HR" sz="2500" b="1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 and </a:t>
          </a:r>
          <a:r>
            <a:rPr lang="en-GB" sz="2500" b="1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teacher training </a:t>
          </a:r>
          <a:r>
            <a:rPr lang="hr-HR" sz="2500" b="1" kern="1200" dirty="0" err="1">
              <a:latin typeface="Segoe UI Light" panose="020B0502040204020203" pitchFamily="34" charset="0"/>
              <a:cs typeface="Segoe UI Light" panose="020B0502040204020203" pitchFamily="34" charset="0"/>
            </a:rPr>
            <a:t>advisors</a:t>
          </a:r>
          <a:r>
            <a:rPr lang="hr-HR" sz="2500" kern="1200" dirty="0"/>
            <a:t>)</a:t>
          </a:r>
          <a:endParaRPr lang="en-GB" sz="2500" kern="1200" dirty="0"/>
        </a:p>
      </dsp:txBody>
      <dsp:txXfrm>
        <a:off x="3953148" y="163341"/>
        <a:ext cx="3898704" cy="1463154"/>
      </dsp:txXfrm>
    </dsp:sp>
    <dsp:sp modelId="{E39B282C-67E6-4EE3-925D-FE1326E802D0}">
      <dsp:nvSpPr>
        <dsp:cNvPr id="0" name=""/>
        <dsp:cNvSpPr/>
      </dsp:nvSpPr>
      <dsp:spPr>
        <a:xfrm>
          <a:off x="3915460" y="2035546"/>
          <a:ext cx="2586244" cy="181028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 dirty="0" err="1"/>
            <a:t>School</a:t>
          </a:r>
          <a:r>
            <a:rPr lang="hr-HR" sz="3500" kern="1200" dirty="0"/>
            <a:t> year 2021/2022 </a:t>
          </a:r>
          <a:endParaRPr lang="en-GB" sz="3500" kern="1200" dirty="0"/>
        </a:p>
      </dsp:txBody>
      <dsp:txXfrm>
        <a:off x="4003847" y="2123933"/>
        <a:ext cx="2409470" cy="1633513"/>
      </dsp:txXfrm>
    </dsp:sp>
    <dsp:sp modelId="{3A25DC04-F0A1-434B-AC7C-75C7B4CE9CEB}">
      <dsp:nvSpPr>
        <dsp:cNvPr id="0" name=""/>
        <dsp:cNvSpPr/>
      </dsp:nvSpPr>
      <dsp:spPr>
        <a:xfrm>
          <a:off x="6576743" y="2323585"/>
          <a:ext cx="3734419" cy="1463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700" b="1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161 TV </a:t>
          </a:r>
          <a:r>
            <a:rPr lang="hr-HR" sz="2700" b="1" kern="1200" dirty="0" err="1">
              <a:latin typeface="Segoe UI Light" panose="020B0502040204020203" pitchFamily="34" charset="0"/>
              <a:cs typeface="Segoe UI Light" panose="020B0502040204020203" pitchFamily="34" charset="0"/>
            </a:rPr>
            <a:t>programmes</a:t>
          </a:r>
          <a:endParaRPr lang="en-GB" sz="2700" b="1" kern="1200" dirty="0">
            <a:latin typeface="Segoe UI Light" panose="020B0502040204020203" pitchFamily="34" charset="0"/>
            <a:cs typeface="Segoe UI Light" panose="020B0502040204020203" pitchFamily="34" charset="0"/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700" b="1" kern="1200" dirty="0">
              <a:latin typeface="Segoe UI Light" panose="020B0502040204020203" pitchFamily="34" charset="0"/>
              <a:cs typeface="Segoe UI Light" panose="020B0502040204020203" pitchFamily="34" charset="0"/>
            </a:rPr>
            <a:t>15 </a:t>
          </a:r>
          <a:r>
            <a:rPr lang="hr-HR" sz="2700" b="1" kern="1200" dirty="0" err="1">
              <a:latin typeface="Segoe UI Light" panose="020B0502040204020203" pitchFamily="34" charset="0"/>
              <a:cs typeface="Segoe UI Light" panose="020B0502040204020203" pitchFamily="34" charset="0"/>
            </a:rPr>
            <a:t>experts</a:t>
          </a:r>
          <a:endParaRPr lang="en-GB" sz="2700" b="1" kern="1200" dirty="0">
            <a:latin typeface="Segoe UI Light" panose="020B0502040204020203" pitchFamily="34" charset="0"/>
            <a:cs typeface="Segoe UI Light" panose="020B0502040204020203" pitchFamily="34" charset="0"/>
          </a:endParaRPr>
        </a:p>
      </dsp:txBody>
      <dsp:txXfrm>
        <a:off x="6576743" y="2323585"/>
        <a:ext cx="3734419" cy="14631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28EFE1-03E4-4CCC-BDE0-FC6BD4C2C260}">
      <dsp:nvSpPr>
        <dsp:cNvPr id="0" name=""/>
        <dsp:cNvSpPr/>
      </dsp:nvSpPr>
      <dsp:spPr>
        <a:xfrm>
          <a:off x="2904742" y="408668"/>
          <a:ext cx="5281259" cy="5281259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>
              <a:solidFill>
                <a:schemeClr val="tx1"/>
              </a:solidFill>
            </a:rPr>
            <a:t>School year 2021/2022   2.168 VL </a:t>
          </a:r>
          <a:endParaRPr lang="en-GB" sz="3000" kern="1200" dirty="0">
            <a:solidFill>
              <a:schemeClr val="tx1"/>
            </a:solidFill>
          </a:endParaRPr>
        </a:p>
      </dsp:txBody>
      <dsp:txXfrm>
        <a:off x="5688092" y="1527793"/>
        <a:ext cx="1886164" cy="1571803"/>
      </dsp:txXfrm>
    </dsp:sp>
    <dsp:sp modelId="{BF659C33-372A-4F12-B153-95ACC83D518E}">
      <dsp:nvSpPr>
        <dsp:cNvPr id="0" name=""/>
        <dsp:cNvSpPr/>
      </dsp:nvSpPr>
      <dsp:spPr>
        <a:xfrm>
          <a:off x="2795974" y="597285"/>
          <a:ext cx="5281259" cy="5281259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000" kern="1200" dirty="0">
              <a:solidFill>
                <a:schemeClr val="tx1"/>
              </a:solidFill>
            </a:rPr>
            <a:t>700 teachers + </a:t>
          </a:r>
          <a:r>
            <a:rPr lang="en-GB" sz="3000" kern="1200" dirty="0">
              <a:solidFill>
                <a:schemeClr val="tx1"/>
              </a:solidFill>
            </a:rPr>
            <a:t>teacher training </a:t>
          </a:r>
          <a:r>
            <a:rPr lang="hr-HR" sz="3000" kern="1200" dirty="0">
              <a:solidFill>
                <a:schemeClr val="tx1"/>
              </a:solidFill>
            </a:rPr>
            <a:t>advisor</a:t>
          </a:r>
          <a:endParaRPr lang="en-GB" sz="3000" kern="1200" dirty="0">
            <a:solidFill>
              <a:schemeClr val="tx1"/>
            </a:solidFill>
          </a:endParaRPr>
        </a:p>
      </dsp:txBody>
      <dsp:txXfrm>
        <a:off x="4053416" y="4023816"/>
        <a:ext cx="2829246" cy="1383187"/>
      </dsp:txXfrm>
    </dsp:sp>
    <dsp:sp modelId="{B325606A-A1E5-4B3E-A990-47CD34FB1818}">
      <dsp:nvSpPr>
        <dsp:cNvPr id="0" name=""/>
        <dsp:cNvSpPr/>
      </dsp:nvSpPr>
      <dsp:spPr>
        <a:xfrm>
          <a:off x="2687205" y="408668"/>
          <a:ext cx="5281259" cy="5281259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noProof="0" dirty="0">
              <a:solidFill>
                <a:schemeClr val="tx1"/>
              </a:solidFill>
            </a:rPr>
            <a:t>School</a:t>
          </a:r>
          <a:r>
            <a:rPr lang="hr-HR" sz="3000" kern="1200" dirty="0">
              <a:solidFill>
                <a:schemeClr val="tx1"/>
              </a:solidFill>
            </a:rPr>
            <a:t> year 2020/2021  7.465 VL </a:t>
          </a:r>
          <a:endParaRPr lang="en-GB" sz="3000" kern="1200" dirty="0">
            <a:solidFill>
              <a:schemeClr val="tx1"/>
            </a:solidFill>
          </a:endParaRPr>
        </a:p>
      </dsp:txBody>
      <dsp:txXfrm>
        <a:off x="3298951" y="1527793"/>
        <a:ext cx="1886164" cy="1571803"/>
      </dsp:txXfrm>
    </dsp:sp>
    <dsp:sp modelId="{E56DA18D-A2FA-4169-9A5C-E07AE61457E2}">
      <dsp:nvSpPr>
        <dsp:cNvPr id="0" name=""/>
        <dsp:cNvSpPr/>
      </dsp:nvSpPr>
      <dsp:spPr>
        <a:xfrm>
          <a:off x="2578243" y="81733"/>
          <a:ext cx="5935130" cy="5935130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4A8848-51CF-452B-B779-7B9FCD3D0B64}">
      <dsp:nvSpPr>
        <dsp:cNvPr id="0" name=""/>
        <dsp:cNvSpPr/>
      </dsp:nvSpPr>
      <dsp:spPr>
        <a:xfrm>
          <a:off x="2469038" y="270016"/>
          <a:ext cx="5935130" cy="5935130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DEC5BA-7AEA-4BBB-B133-0429279F812A}">
      <dsp:nvSpPr>
        <dsp:cNvPr id="0" name=""/>
        <dsp:cNvSpPr/>
      </dsp:nvSpPr>
      <dsp:spPr>
        <a:xfrm>
          <a:off x="2359834" y="81733"/>
          <a:ext cx="5935130" cy="5935130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3C0B6F-8F14-4D5D-9787-A02FA14A50E5}">
      <dsp:nvSpPr>
        <dsp:cNvPr id="0" name=""/>
        <dsp:cNvSpPr/>
      </dsp:nvSpPr>
      <dsp:spPr>
        <a:xfrm rot="16200000">
          <a:off x="646744" y="-138421"/>
          <a:ext cx="2403160" cy="3164269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200" kern="1200" dirty="0" err="1"/>
            <a:t>active</a:t>
          </a:r>
          <a:r>
            <a:rPr lang="hr-HR" sz="3200" kern="1200" dirty="0"/>
            <a:t> </a:t>
          </a:r>
          <a:r>
            <a:rPr lang="hr-HR" sz="3200" kern="1200" dirty="0" err="1"/>
            <a:t>pupils</a:t>
          </a:r>
          <a:r>
            <a:rPr lang="hr-HR" sz="3200" kern="1200" dirty="0"/>
            <a:t> / </a:t>
          </a:r>
          <a:r>
            <a:rPr lang="hr-HR" sz="3200" kern="1200" dirty="0" err="1"/>
            <a:t>students</a:t>
          </a:r>
          <a:endParaRPr lang="en-GB" sz="3200" kern="1200" dirty="0"/>
        </a:p>
      </dsp:txBody>
      <dsp:txXfrm rot="5400000">
        <a:off x="266190" y="842923"/>
        <a:ext cx="2743716" cy="1201580"/>
      </dsp:txXfrm>
    </dsp:sp>
    <dsp:sp modelId="{6EB9628F-B0B8-481A-8CEB-B67C196B1276}">
      <dsp:nvSpPr>
        <dsp:cNvPr id="0" name=""/>
        <dsp:cNvSpPr/>
      </dsp:nvSpPr>
      <dsp:spPr>
        <a:xfrm rot="5400000">
          <a:off x="4046557" y="-109178"/>
          <a:ext cx="2517942" cy="3168341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successful learning </a:t>
          </a:r>
          <a:r>
            <a:rPr lang="hr-HR" sz="2400" kern="1200" dirty="0"/>
            <a:t>/</a:t>
          </a:r>
          <a:r>
            <a:rPr lang="hr-HR" sz="2400" b="0" kern="1200" dirty="0"/>
            <a:t> </a:t>
          </a:r>
          <a:r>
            <a:rPr lang="fr-FR" sz="2400" b="0" i="0" kern="1200" dirty="0"/>
            <a:t>academic performance</a:t>
          </a:r>
          <a:endParaRPr lang="en-GB" sz="2400" b="0" kern="1200" dirty="0"/>
        </a:p>
      </dsp:txBody>
      <dsp:txXfrm rot="-5400000">
        <a:off x="4161998" y="845508"/>
        <a:ext cx="2727701" cy="12589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85AD9-D16F-4830-9712-1B95EEFFE950}">
      <dsp:nvSpPr>
        <dsp:cNvPr id="0" name=""/>
        <dsp:cNvSpPr/>
      </dsp:nvSpPr>
      <dsp:spPr>
        <a:xfrm rot="21300000">
          <a:off x="203367" y="1151027"/>
          <a:ext cx="6609593" cy="578264"/>
        </a:xfrm>
        <a:prstGeom prst="mathMinus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3B1836-F712-4B29-AD10-C09E5C5700A6}">
      <dsp:nvSpPr>
        <dsp:cNvPr id="0" name=""/>
        <dsp:cNvSpPr/>
      </dsp:nvSpPr>
      <dsp:spPr>
        <a:xfrm>
          <a:off x="841959" y="144016"/>
          <a:ext cx="2104898" cy="1152128"/>
        </a:xfrm>
        <a:prstGeom prst="downArrow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2F25F7-005C-47D5-8317-A966A6E14253}">
      <dsp:nvSpPr>
        <dsp:cNvPr id="0" name=""/>
        <dsp:cNvSpPr/>
      </dsp:nvSpPr>
      <dsp:spPr>
        <a:xfrm>
          <a:off x="3489842" y="-89834"/>
          <a:ext cx="2702846" cy="1389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students </a:t>
          </a:r>
          <a:r>
            <a:rPr lang="hr-HR" sz="2800" kern="1200" dirty="0" err="1"/>
            <a:t>task</a:t>
          </a:r>
          <a:r>
            <a:rPr lang="hr-HR" sz="2800" kern="1200" dirty="0"/>
            <a:t> </a:t>
          </a:r>
          <a:r>
            <a:rPr lang="hr-HR" sz="2800" kern="1200" dirty="0" err="1"/>
            <a:t>in</a:t>
          </a:r>
          <a:r>
            <a:rPr lang="hr-HR" sz="2800" kern="1200" dirty="0"/>
            <a:t> each moment </a:t>
          </a:r>
          <a:r>
            <a:rPr lang="hr-HR" sz="2800" kern="1200" dirty="0" err="1"/>
            <a:t>of</a:t>
          </a:r>
          <a:r>
            <a:rPr lang="hr-HR" sz="2800" kern="1200" dirty="0"/>
            <a:t> the VL</a:t>
          </a:r>
          <a:endParaRPr lang="en-GB" sz="2800" kern="1200" dirty="0"/>
        </a:p>
      </dsp:txBody>
      <dsp:txXfrm>
        <a:off x="3489842" y="-89834"/>
        <a:ext cx="2702846" cy="1389404"/>
      </dsp:txXfrm>
    </dsp:sp>
    <dsp:sp modelId="{1B3190F4-57B6-4A74-B7FB-E576ECE92084}">
      <dsp:nvSpPr>
        <dsp:cNvPr id="0" name=""/>
        <dsp:cNvSpPr/>
      </dsp:nvSpPr>
      <dsp:spPr>
        <a:xfrm>
          <a:off x="4069470" y="1584176"/>
          <a:ext cx="2104898" cy="1152128"/>
        </a:xfrm>
        <a:prstGeom prst="upArrow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964E98-ACDC-4554-A3C6-EC944FA08696}">
      <dsp:nvSpPr>
        <dsp:cNvPr id="0" name=""/>
        <dsp:cNvSpPr/>
      </dsp:nvSpPr>
      <dsp:spPr>
        <a:xfrm>
          <a:off x="1052449" y="1670585"/>
          <a:ext cx="2245224" cy="12097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how to </a:t>
          </a:r>
          <a:r>
            <a:rPr lang="hr-HR" sz="2400" kern="1200" dirty="0" err="1"/>
            <a:t>open</a:t>
          </a:r>
          <a:r>
            <a:rPr lang="en-GB" sz="2400" kern="1200" dirty="0"/>
            <a:t> an </a:t>
          </a:r>
          <a:r>
            <a:rPr lang="hr-HR" sz="2400" kern="1200" dirty="0" err="1"/>
            <a:t>external</a:t>
          </a:r>
          <a:r>
            <a:rPr lang="en-GB" sz="2400" kern="1200" dirty="0"/>
            <a:t> link</a:t>
          </a:r>
        </a:p>
      </dsp:txBody>
      <dsp:txXfrm>
        <a:off x="1052449" y="1670585"/>
        <a:ext cx="2245224" cy="12097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hr-HR" sz="1200"/>
            </a:lvl1pPr>
          </a:lstStyle>
          <a:p>
            <a:endParaRPr lang="hr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hr-HR" sz="1200"/>
            </a:lvl1pPr>
          </a:lstStyle>
          <a:p>
            <a:fld id="{D83FDC75-7F73-4A4A-A77C-09AADF00E0EA}" type="datetimeFigureOut">
              <a:rPr lang="hr-HR" smtClean="0"/>
              <a:pPr/>
              <a:t>4.2.2023.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hr-HR" sz="1200"/>
            </a:lvl1pPr>
          </a:lstStyle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hr-HR" sz="1200"/>
            </a:lvl1pPr>
          </a:lstStyle>
          <a:p>
            <a:fld id="{459226BF-1F13-42D3-80DC-373E7ADD1EBC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hr-HR"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hr-HR" sz="1200"/>
            </a:lvl1pPr>
          </a:lstStyle>
          <a:p>
            <a:fld id="{48AEF76B-3757-4A0B-AF93-28494465C1DD}" type="datetimeFigureOut">
              <a:pPr/>
              <a:t>04/02/2023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hr-HR"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hr-HR" sz="1200"/>
            </a:lvl1pPr>
          </a:lstStyle>
          <a:p>
            <a:fld id="{75693FD4-8F83-4EF7-AC3F-0DC0388986B0}" type="slidenum"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58281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hr-H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aMhoYLXDJg&amp;t=3s&amp;ab_channel=i-nastava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youtu.be/yhrhwFQlGK8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607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693FD4-8F83-4EF7-AC3F-0DC0388986B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963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>
                <a:hlinkClick r:id="rId3"/>
              </a:rPr>
              <a:t>https://www.youtube.com/watch?v=zaMhoYLXDJg&amp;t=3s&amp;ab_channel=i-nastava</a:t>
            </a:r>
            <a:endParaRPr lang="hr-H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>
                <a:hlinkClick r:id="rId4"/>
              </a:rPr>
              <a:t>https://youtu.be/yhrhwFQlGK8</a:t>
            </a:r>
            <a:endParaRPr lang="hr-H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  <a:p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347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93FD4-8F83-4EF7-AC3F-0DC0388986B0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97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78" y="-30152"/>
            <a:ext cx="12193057" cy="3255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44569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2709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4869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0878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2495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55" y="5904337"/>
            <a:ext cx="1515572" cy="706772"/>
          </a:xfrm>
          <a:prstGeom prst="rect">
            <a:avLst/>
          </a:prstGeom>
        </p:spPr>
      </p:pic>
      <p:pic>
        <p:nvPicPr>
          <p:cNvPr id="9" name="Picture 2" descr="zzs novi logo - hrv e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66" y="5793972"/>
            <a:ext cx="2258463" cy="92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577" y="5868970"/>
            <a:ext cx="2793076" cy="852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69" y="5868970"/>
            <a:ext cx="1362075" cy="87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36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24952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55" y="5904337"/>
            <a:ext cx="1515572" cy="706772"/>
          </a:xfrm>
          <a:prstGeom prst="rect">
            <a:avLst/>
          </a:prstGeom>
        </p:spPr>
      </p:pic>
      <p:pic>
        <p:nvPicPr>
          <p:cNvPr id="9" name="Picture 2" descr="zzs novi logo - hrv e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66" y="5793972"/>
            <a:ext cx="2258463" cy="92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577" y="5868970"/>
            <a:ext cx="2793076" cy="852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69" y="5868970"/>
            <a:ext cx="1362075" cy="87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87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55" y="5904337"/>
            <a:ext cx="1515572" cy="706772"/>
          </a:xfrm>
          <a:prstGeom prst="rect">
            <a:avLst/>
          </a:prstGeom>
        </p:spPr>
      </p:pic>
      <p:pic>
        <p:nvPicPr>
          <p:cNvPr id="9" name="Picture 2" descr="zzs novi logo - hrv e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66" y="5793972"/>
            <a:ext cx="2258463" cy="92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577" y="5868970"/>
            <a:ext cx="2793076" cy="852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69" y="5868970"/>
            <a:ext cx="1362075" cy="871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00881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95250" y="1694123"/>
            <a:ext cx="118586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80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Publikacija je izrađena u sklopu projekta „Podrška provedbi Cjelovite </a:t>
            </a:r>
            <a:r>
              <a:rPr lang="hr-HR" sz="2800" err="1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kurikularne</a:t>
            </a:r>
            <a:r>
              <a:rPr lang="hr-HR" sz="280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reforme”, koji sufinancira Europska unija iz Europskoga socijalnog fonda. Nositelj je projekta Ministarstvo znanosti i obrazovanja.</a:t>
            </a:r>
          </a:p>
          <a:p>
            <a:pPr algn="ctr"/>
            <a:br>
              <a:rPr lang="hr-HR" sz="280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hr-HR" sz="2800"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Za sadržaj ove publikacije odgovorno je isključivo Ministarstvo znanosti i obrazovanja. Publikacija ni na koji način ne odražava mišljenje Europske unije.</a:t>
            </a:r>
          </a:p>
          <a:p>
            <a:br>
              <a:rPr lang="hr-HR" sz="2800">
                <a:solidFill>
                  <a:schemeClr val="accent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rPr>
            </a:br>
            <a:endParaRPr lang="en-US" sz="28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11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78" y="-30152"/>
            <a:ext cx="12193057" cy="3255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11306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E82A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636682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4478"/>
            <a:ext cx="12193057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66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E82A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42001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E82A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366528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E82A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E82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E82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4014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E82A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95769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077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043459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67948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3581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1545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03069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4478"/>
            <a:ext cx="12193057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5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E82A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17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E82A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E82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E82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6663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E82A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7939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288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ilagođeni izg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701250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940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37197"/>
            <a:ext cx="12193057" cy="14499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995517" y="6052099"/>
            <a:ext cx="2504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 dirty="0"/>
              <a:t>Projekt </a:t>
            </a:r>
            <a:r>
              <a:rPr lang="hr-HR" sz="1000" i="1" dirty="0"/>
              <a:t>Podrška provedbi</a:t>
            </a:r>
          </a:p>
          <a:p>
            <a:pPr algn="ctr"/>
            <a:r>
              <a:rPr lang="hr-HR" sz="1000" i="1" dirty="0"/>
              <a:t> Cjelovite kurikularne reforme</a:t>
            </a:r>
          </a:p>
          <a:p>
            <a:pPr algn="ctr"/>
            <a:r>
              <a:rPr lang="hr-HR" sz="1000" i="1" dirty="0"/>
              <a:t>(CKR)</a:t>
            </a:r>
            <a:endParaRPr lang="hr-HR" sz="1000" dirty="0"/>
          </a:p>
        </p:txBody>
      </p:sp>
      <p:pic>
        <p:nvPicPr>
          <p:cNvPr id="4" name="Slika 3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4" y="5974848"/>
            <a:ext cx="1483460" cy="720000"/>
          </a:xfrm>
          <a:prstGeom prst="rect">
            <a:avLst/>
          </a:prstGeom>
        </p:spPr>
      </p:pic>
      <p:pic>
        <p:nvPicPr>
          <p:cNvPr id="12" name="Picture 6" descr="lenta prava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158" y="5805428"/>
            <a:ext cx="2761738" cy="898556"/>
          </a:xfrm>
          <a:prstGeom prst="rect">
            <a:avLst/>
          </a:prstGeom>
          <a:noFill/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8D73D2F-57E9-4BF5-99D3-CDBD5BE9B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9696" y="5781004"/>
            <a:ext cx="2212334" cy="92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5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7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E82AF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82AF"/>
        </a:buClr>
        <a:buFont typeface="Wingdings" panose="05000000000000000000" pitchFamily="2" charset="2"/>
        <a:buChar char="§"/>
        <a:defRPr sz="3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82AF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82AF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82AF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82AF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0" y="4862710"/>
            <a:ext cx="12191999" cy="199111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Slika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12191999" cy="2495227"/>
          </a:xfrm>
          <a:prstGeom prst="rect">
            <a:avLst/>
          </a:prstGeom>
        </p:spPr>
      </p:pic>
      <p:sp>
        <p:nvSpPr>
          <p:cNvPr id="6" name="Title 6"/>
          <p:cNvSpPr txBox="1">
            <a:spLocks/>
          </p:cNvSpPr>
          <p:nvPr userDrawn="1"/>
        </p:nvSpPr>
        <p:spPr>
          <a:xfrm>
            <a:off x="831850" y="2495227"/>
            <a:ext cx="10515600" cy="12371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8000">
                <a:solidFill>
                  <a:schemeClr val="accent1"/>
                </a:solidFill>
              </a:rPr>
              <a:t>I- nastava</a:t>
            </a:r>
            <a:endParaRPr lang="en-US" sz="80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2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37197"/>
            <a:ext cx="12193057" cy="14499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7718" y="5289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718" y="2042282"/>
            <a:ext cx="10541193" cy="3872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r-HR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995517" y="6052099"/>
            <a:ext cx="2504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 dirty="0"/>
              <a:t>Projekt </a:t>
            </a:r>
            <a:r>
              <a:rPr lang="hr-HR" sz="1000" i="1" dirty="0"/>
              <a:t>Podrška provedbi</a:t>
            </a:r>
          </a:p>
          <a:p>
            <a:pPr algn="ctr"/>
            <a:r>
              <a:rPr lang="hr-HR" sz="1000" i="1" dirty="0"/>
              <a:t> Cjelovite kurikularne reforme</a:t>
            </a:r>
          </a:p>
          <a:p>
            <a:pPr algn="ctr"/>
            <a:r>
              <a:rPr lang="hr-HR" sz="1000" i="1" dirty="0"/>
              <a:t>(CKR)</a:t>
            </a:r>
            <a:endParaRPr lang="hr-HR" sz="1000" dirty="0"/>
          </a:p>
        </p:txBody>
      </p:sp>
      <p:pic>
        <p:nvPicPr>
          <p:cNvPr id="4" name="Slika 3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4" y="5974848"/>
            <a:ext cx="1483460" cy="720000"/>
          </a:xfrm>
          <a:prstGeom prst="rect">
            <a:avLst/>
          </a:prstGeom>
        </p:spPr>
      </p:pic>
      <p:pic>
        <p:nvPicPr>
          <p:cNvPr id="12" name="Picture 6" descr="lenta prava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158" y="5805428"/>
            <a:ext cx="2761738" cy="898556"/>
          </a:xfrm>
          <a:prstGeom prst="rect">
            <a:avLst/>
          </a:prstGeom>
          <a:noFill/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8D73D2F-57E9-4BF5-99D3-CDBD5BE9B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9696" y="5781004"/>
            <a:ext cx="2212334" cy="92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8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E82AF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82AF"/>
        </a:buClr>
        <a:buFont typeface="Wingdings" panose="05000000000000000000" pitchFamily="2" charset="2"/>
        <a:buChar char="§"/>
        <a:defRPr sz="3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82AF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82AF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82AF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82AF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Flat_restart_icon.svg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196387" TargetMode="Externa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hyperlink" Target="https://pixabay.com/en/read-book-boys-education-seat-2799818/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magasins6" TargetMode="Externa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microsoft.com/office/2017/06/relationships/model3d" Target="../media/model3d1.glb"/><Relationship Id="rId4" Type="http://schemas.openxmlformats.org/officeDocument/2006/relationships/hyperlink" Target="https://www.maxpixel.net/Empty-Old-Leave-Chalk-Board-School-Blackboard-73496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aMhoYLXDJ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https://pixabay.com/en/read-book-boys-education-seat-2799818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hyperlink" Target="https://openclipart.org/detail/196387" TargetMode="Externa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zo.gov.hr/news/coronavirus-organisation-of-distance-teaching-and-learning-in-croatia/3634" TargetMode="External"/><Relationship Id="rId2" Type="http://schemas.openxmlformats.org/officeDocument/2006/relationships/hyperlink" Target="https://www.azoo.hr/najave-i-izvjesca-arhiva/hibridno-ucenje-i-poucavanje-iz-francuskoga-jezika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zo.gov.hr/news/coordinated-research-and-innovation-actions-across-the-eu-to-reinforce-the-fight-against-covid-19/3669" TargetMode="External"/><Relationship Id="rId4" Type="http://schemas.openxmlformats.org/officeDocument/2006/relationships/hyperlink" Target="https://i-nastava.gov.hr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affirmative-confirm-checked-check-156538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7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aMhoYLXDJg" TargetMode="External"/><Relationship Id="rId2" Type="http://schemas.openxmlformats.org/officeDocument/2006/relationships/hyperlink" Target="https://youtu.be/yhrhwFQlGK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6xRYqEx2mu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9E1A6EBC-7030-A119-1405-448121389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432" y="2492896"/>
            <a:ext cx="9720064" cy="288032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accent2"/>
                </a:solidFill>
                <a:latin typeface="Segoe UI Semilight"/>
                <a:cs typeface="Segoe UI Semilight"/>
              </a:rPr>
              <a:t>I –nastava: </a:t>
            </a:r>
            <a:r>
              <a:rPr lang="en-GB" dirty="0">
                <a:solidFill>
                  <a:schemeClr val="accent2"/>
                </a:solidFill>
                <a:latin typeface="Segoe UI Semilight"/>
                <a:cs typeface="Segoe UI Semilight"/>
              </a:rPr>
              <a:t>distance</a:t>
            </a:r>
            <a:r>
              <a:rPr lang="hr-HR" dirty="0">
                <a:solidFill>
                  <a:schemeClr val="accent2"/>
                </a:solidFill>
                <a:latin typeface="Segoe UI Semilight"/>
                <a:cs typeface="Segoe UI Semilight"/>
              </a:rPr>
              <a:t> </a:t>
            </a:r>
            <a:r>
              <a:rPr lang="en-GB" dirty="0">
                <a:solidFill>
                  <a:schemeClr val="accent2"/>
                </a:solidFill>
                <a:latin typeface="Segoe UI Semilight"/>
                <a:cs typeface="Segoe UI Semilight"/>
              </a:rPr>
              <a:t>learning</a:t>
            </a:r>
            <a:r>
              <a:rPr lang="hr-HR" dirty="0">
                <a:solidFill>
                  <a:schemeClr val="accent2"/>
                </a:solidFill>
                <a:latin typeface="Segoe UI Semilight"/>
                <a:cs typeface="Segoe UI Semilight"/>
              </a:rPr>
              <a:t> </a:t>
            </a:r>
            <a:br>
              <a:rPr lang="hr-HR" dirty="0"/>
            </a:br>
            <a:r>
              <a:rPr lang="en-US" dirty="0">
                <a:latin typeface="Segoe UI Semilight"/>
                <a:cs typeface="Segoe UI Semilight"/>
              </a:rPr>
              <a:t>Lessons learned and ways forward</a:t>
            </a:r>
            <a:endParaRPr lang="hr-HR" dirty="0">
              <a:latin typeface="Segoe UI Semilight"/>
              <a:cs typeface="Segoe UI Semilight"/>
            </a:endParaRPr>
          </a:p>
        </p:txBody>
      </p:sp>
    </p:spTree>
    <p:extLst>
      <p:ext uri="{BB962C8B-B14F-4D97-AF65-F5344CB8AC3E}">
        <p14:creationId xmlns:p14="http://schemas.microsoft.com/office/powerpoint/2010/main" val="429090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CB54B9F-17AB-2B4A-D239-DB4441003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anchor="b">
            <a:normAutofit/>
          </a:bodyPr>
          <a:lstStyle/>
          <a:p>
            <a:r>
              <a:rPr lang="hr-HR" sz="5400" dirty="0"/>
              <a:t>2. Video lessons (</a:t>
            </a:r>
            <a:r>
              <a:rPr lang="hr-HR" sz="5400" dirty="0" err="1"/>
              <a:t>pupils</a:t>
            </a:r>
            <a:r>
              <a:rPr lang="hr-HR" sz="5400" dirty="0"/>
              <a:t> 11 – 18)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6312A8B-D5CE-7281-E35A-1F4CF3D4F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2" r="4128" b="-1"/>
          <a:stretch/>
        </p:blipFill>
        <p:spPr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187FADA-6015-07BF-93FE-968293FC5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954" y="2071315"/>
            <a:ext cx="7022693" cy="4548145"/>
          </a:xfrm>
        </p:spPr>
        <p:txBody>
          <a:bodyPr anchor="t">
            <a:normAutofit/>
          </a:bodyPr>
          <a:lstStyle/>
          <a:p>
            <a:r>
              <a:rPr lang="en-GB" sz="3200" dirty="0"/>
              <a:t>Video lessons for each subject</a:t>
            </a:r>
            <a:r>
              <a:rPr lang="hr-HR" sz="3200" dirty="0"/>
              <a:t> </a:t>
            </a:r>
            <a:r>
              <a:rPr lang="en-GB" sz="3200" dirty="0"/>
              <a:t>according</a:t>
            </a:r>
            <a:r>
              <a:rPr lang="hr-HR" sz="3200" dirty="0"/>
              <a:t> to National Curricula</a:t>
            </a:r>
          </a:p>
          <a:p>
            <a:r>
              <a:rPr lang="en-GB" sz="3200" dirty="0"/>
              <a:t>VL broadcasted on TV</a:t>
            </a:r>
          </a:p>
          <a:p>
            <a:r>
              <a:rPr lang="en-GB" sz="3200" dirty="0"/>
              <a:t>VL on YouTube channel of Ministry of Science and Education</a:t>
            </a:r>
          </a:p>
          <a:p>
            <a:r>
              <a:rPr lang="en-GB" sz="3200" dirty="0"/>
              <a:t>VL posted in Virtual classroom </a:t>
            </a:r>
          </a:p>
          <a:p>
            <a:r>
              <a:rPr lang="en-GB" sz="3200" dirty="0"/>
              <a:t>VL dealing with state Matura (graduation) activities</a:t>
            </a:r>
          </a:p>
        </p:txBody>
      </p:sp>
    </p:spTree>
    <p:extLst>
      <p:ext uri="{BB962C8B-B14F-4D97-AF65-F5344CB8AC3E}">
        <p14:creationId xmlns:p14="http://schemas.microsoft.com/office/powerpoint/2010/main" val="716577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4755D3-9048-E899-27DB-9885B1E9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Designing and developing video lessons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14281A-041A-884F-857D-E93EC15C6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628800"/>
            <a:ext cx="11665296" cy="50405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hr-HR" dirty="0"/>
              <a:t>Power </a:t>
            </a:r>
            <a:r>
              <a:rPr lang="hr-HR" dirty="0" err="1"/>
              <a:t>Point</a:t>
            </a:r>
            <a:r>
              <a:rPr lang="hr-HR" dirty="0"/>
              <a:t> </a:t>
            </a:r>
            <a:r>
              <a:rPr lang="hr-HR" dirty="0" err="1"/>
              <a:t>presentation</a:t>
            </a:r>
            <a:r>
              <a:rPr lang="hr-HR" dirty="0"/>
              <a:t> (</a:t>
            </a:r>
            <a:r>
              <a:rPr lang="hr-HR" dirty="0" err="1"/>
              <a:t>voice</a:t>
            </a:r>
            <a:r>
              <a:rPr lang="hr-HR" dirty="0"/>
              <a:t>, </a:t>
            </a:r>
            <a:r>
              <a:rPr lang="hr-HR" dirty="0" err="1"/>
              <a:t>camera</a:t>
            </a:r>
            <a:r>
              <a:rPr lang="hr-HR" dirty="0"/>
              <a:t>) </a:t>
            </a:r>
            <a:r>
              <a:rPr lang="hr-HR" dirty="0" err="1"/>
              <a:t>turned</a:t>
            </a:r>
            <a:r>
              <a:rPr lang="hr-HR" dirty="0"/>
              <a:t> </a:t>
            </a:r>
            <a:r>
              <a:rPr lang="hr-HR" dirty="0" err="1"/>
              <a:t>into</a:t>
            </a:r>
            <a:r>
              <a:rPr lang="hr-HR" dirty="0"/>
              <a:t> video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US" dirty="0"/>
              <a:t>the activity outcomes</a:t>
            </a:r>
            <a:r>
              <a:rPr lang="hr-HR" dirty="0"/>
              <a:t> </a:t>
            </a:r>
            <a:r>
              <a:rPr lang="en-GB" dirty="0"/>
              <a:t>according</a:t>
            </a:r>
            <a:r>
              <a:rPr lang="hr-HR" dirty="0"/>
              <a:t> to </a:t>
            </a:r>
            <a:r>
              <a:rPr lang="en-US" dirty="0"/>
              <a:t>Croatian national curriculum</a:t>
            </a:r>
            <a:r>
              <a:rPr lang="hr-HR" dirty="0"/>
              <a:t> were </a:t>
            </a:r>
            <a:r>
              <a:rPr lang="en-US" dirty="0"/>
              <a:t>presented to students at the beginning of </a:t>
            </a:r>
            <a:r>
              <a:rPr lang="hr-HR" dirty="0"/>
              <a:t>each VL</a:t>
            </a:r>
            <a:r>
              <a:rPr lang="en-US" dirty="0"/>
              <a:t> </a:t>
            </a:r>
            <a:endParaRPr lang="hr-HR" dirty="0"/>
          </a:p>
          <a:p>
            <a:r>
              <a:rPr lang="en-US" dirty="0"/>
              <a:t> for French language </a:t>
            </a:r>
            <a:r>
              <a:rPr lang="hr-HR" dirty="0"/>
              <a:t>the outcomes </a:t>
            </a:r>
            <a:r>
              <a:rPr lang="en-US" dirty="0"/>
              <a:t>deal with</a:t>
            </a:r>
            <a:r>
              <a:rPr lang="hr-HR" dirty="0"/>
              <a:t> :</a:t>
            </a:r>
            <a:r>
              <a:rPr lang="en-US" dirty="0"/>
              <a:t> </a:t>
            </a:r>
            <a:endParaRPr lang="hr-HR" dirty="0"/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/>
              <a:t>communicative competence, </a:t>
            </a:r>
            <a:endParaRPr lang="hr-HR" dirty="0"/>
          </a:p>
          <a:p>
            <a:pPr algn="ctr">
              <a:buFont typeface="Wingdings" panose="05000000000000000000" pitchFamily="2" charset="2"/>
              <a:buChar char="ü"/>
            </a:pPr>
            <a:r>
              <a:rPr lang="en-US" dirty="0"/>
              <a:t>intercultural competence</a:t>
            </a:r>
            <a:r>
              <a:rPr lang="hr-HR" dirty="0"/>
              <a:t>,</a:t>
            </a:r>
            <a:r>
              <a:rPr lang="en-US" dirty="0"/>
              <a:t> </a:t>
            </a:r>
            <a:endParaRPr lang="hr-HR" dirty="0"/>
          </a:p>
          <a:p>
            <a:pPr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language learning autonomy. </a:t>
            </a:r>
            <a:endParaRPr lang="hr-HR" dirty="0"/>
          </a:p>
          <a:p>
            <a:pPr>
              <a:lnSpc>
                <a:spcPct val="150000"/>
              </a:lnSpc>
            </a:pPr>
            <a:r>
              <a:rPr lang="hr-HR" dirty="0"/>
              <a:t> school materials prepared for downloading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78679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4755D3-9048-E899-27DB-9885B1E9C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Designing and developing video lessons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E14281A-041A-884F-857D-E93EC15C6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628800"/>
            <a:ext cx="11665296" cy="4700298"/>
          </a:xfrm>
        </p:spPr>
        <p:txBody>
          <a:bodyPr>
            <a:normAutofit/>
          </a:bodyPr>
          <a:lstStyle/>
          <a:p>
            <a:r>
              <a:rPr lang="en-US" dirty="0"/>
              <a:t>several languages activities always followed by formative assessment</a:t>
            </a:r>
            <a:r>
              <a:rPr lang="hr-HR" dirty="0"/>
              <a:t> </a:t>
            </a:r>
            <a:r>
              <a:rPr lang="hr-HR" dirty="0" err="1"/>
              <a:t>activities</a:t>
            </a:r>
            <a:r>
              <a:rPr lang="hr-HR" dirty="0"/>
              <a:t> (for </a:t>
            </a:r>
            <a:r>
              <a:rPr lang="hr-HR" dirty="0" err="1"/>
              <a:t>learning</a:t>
            </a:r>
            <a:r>
              <a:rPr lang="hr-HR" dirty="0"/>
              <a:t> and </a:t>
            </a:r>
            <a:r>
              <a:rPr lang="hr-HR" dirty="0" err="1"/>
              <a:t>by</a:t>
            </a:r>
            <a:r>
              <a:rPr lang="hr-HR" dirty="0"/>
              <a:t> </a:t>
            </a:r>
            <a:r>
              <a:rPr lang="hr-HR" dirty="0" err="1"/>
              <a:t>learning</a:t>
            </a:r>
            <a:r>
              <a:rPr lang="hr-HR" dirty="0"/>
              <a:t> - </a:t>
            </a:r>
            <a:r>
              <a:rPr lang="hr-HR" dirty="0" err="1"/>
              <a:t>including</a:t>
            </a:r>
            <a:r>
              <a:rPr lang="hr-HR" dirty="0"/>
              <a:t> </a:t>
            </a:r>
            <a:r>
              <a:rPr lang="hr-HR" dirty="0" err="1"/>
              <a:t>self</a:t>
            </a:r>
            <a:r>
              <a:rPr lang="hr-HR" dirty="0"/>
              <a:t> </a:t>
            </a:r>
            <a:r>
              <a:rPr lang="hr-HR" dirty="0" err="1"/>
              <a:t>assessment</a:t>
            </a:r>
            <a:r>
              <a:rPr lang="hr-HR" dirty="0"/>
              <a:t> and </a:t>
            </a:r>
            <a:r>
              <a:rPr lang="hr-HR" dirty="0" err="1"/>
              <a:t>peer</a:t>
            </a:r>
            <a:r>
              <a:rPr lang="hr-HR" dirty="0"/>
              <a:t> </a:t>
            </a:r>
            <a:r>
              <a:rPr lang="hr-HR" dirty="0" err="1"/>
              <a:t>assessment</a:t>
            </a:r>
            <a:r>
              <a:rPr lang="hr-HR" dirty="0"/>
              <a:t>)</a:t>
            </a:r>
            <a:r>
              <a:rPr lang="en-US" dirty="0"/>
              <a:t> </a:t>
            </a:r>
            <a:endParaRPr lang="hr-HR" dirty="0"/>
          </a:p>
          <a:p>
            <a:r>
              <a:rPr lang="hr-HR" dirty="0"/>
              <a:t>f</a:t>
            </a:r>
            <a:r>
              <a:rPr lang="en-US" dirty="0"/>
              <a:t>or assessment, different digital tools like: </a:t>
            </a:r>
            <a:r>
              <a:rPr lang="en-US" dirty="0" err="1"/>
              <a:t>Edpuzzle</a:t>
            </a:r>
            <a:r>
              <a:rPr lang="en-US" dirty="0"/>
              <a:t>, MS Forms, </a:t>
            </a:r>
            <a:r>
              <a:rPr lang="en-US" dirty="0" err="1"/>
              <a:t>Wordwall</a:t>
            </a:r>
            <a:r>
              <a:rPr lang="en-US" dirty="0"/>
              <a:t>, </a:t>
            </a:r>
            <a:r>
              <a:rPr lang="en-US" dirty="0" err="1"/>
              <a:t>LearningApps</a:t>
            </a:r>
            <a:r>
              <a:rPr lang="en-US" dirty="0"/>
              <a:t>, </a:t>
            </a:r>
            <a:r>
              <a:rPr lang="en-US" dirty="0" err="1"/>
              <a:t>Bookwidgets</a:t>
            </a:r>
            <a:r>
              <a:rPr lang="en-US" dirty="0"/>
              <a:t>, Genially and </a:t>
            </a:r>
            <a:r>
              <a:rPr lang="en-US" dirty="0" err="1"/>
              <a:t>Thinglink</a:t>
            </a:r>
            <a:r>
              <a:rPr lang="hr-HR" dirty="0"/>
              <a:t> were </a:t>
            </a:r>
            <a:r>
              <a:rPr lang="en-US" dirty="0"/>
              <a:t>used</a:t>
            </a:r>
            <a:r>
              <a:rPr lang="hr-HR" dirty="0"/>
              <a:t>.</a:t>
            </a:r>
          </a:p>
          <a:p>
            <a:pPr marL="0" indent="0">
              <a:buNone/>
            </a:pPr>
            <a:endParaRPr lang="hr-HR" dirty="0"/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1E1BC870-8E9F-4632-D483-3D3EA00A7F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957684"/>
              </p:ext>
            </p:extLst>
          </p:nvPr>
        </p:nvGraphicFramePr>
        <p:xfrm>
          <a:off x="1775520" y="3861048"/>
          <a:ext cx="8352928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242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C82EB8-5207-59A4-2E03-0BF984D91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84" y="404664"/>
            <a:ext cx="10515600" cy="1325563"/>
          </a:xfrm>
        </p:spPr>
        <p:txBody>
          <a:bodyPr/>
          <a:lstStyle/>
          <a:p>
            <a:r>
              <a:rPr lang="hr-HR" dirty="0"/>
              <a:t>Time and </a:t>
            </a:r>
            <a:r>
              <a:rPr lang="hr-HR" dirty="0" err="1"/>
              <a:t>classroom</a:t>
            </a:r>
            <a:r>
              <a:rPr lang="hr-HR" dirty="0"/>
              <a:t> management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28C5555-9676-D843-E0B2-ED7C266AF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2042282"/>
            <a:ext cx="11665296" cy="4411054"/>
          </a:xfrm>
        </p:spPr>
        <p:txBody>
          <a:bodyPr>
            <a:normAutofit/>
          </a:bodyPr>
          <a:lstStyle/>
          <a:p>
            <a:r>
              <a:rPr lang="en-GB" dirty="0"/>
              <a:t>VL begins with teacher’s instruction regarding the school materials needed</a:t>
            </a:r>
          </a:p>
          <a:p>
            <a:r>
              <a:rPr lang="en-GB" dirty="0"/>
              <a:t>Activities and tasks are preceded by clear instructions</a:t>
            </a:r>
            <a:endParaRPr lang="hr-HR" dirty="0"/>
          </a:p>
          <a:p>
            <a:endParaRPr lang="en-GB" dirty="0"/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id="{D9A58577-9CE9-48A3-748F-9CA876C43F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4446280"/>
              </p:ext>
            </p:extLst>
          </p:nvPr>
        </p:nvGraphicFramePr>
        <p:xfrm>
          <a:off x="2063552" y="3789040"/>
          <a:ext cx="7016328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4259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F89569-4609-44DE-8660-3DED6282A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2" y="525232"/>
            <a:ext cx="10515600" cy="1325563"/>
          </a:xfrm>
        </p:spPr>
        <p:txBody>
          <a:bodyPr/>
          <a:lstStyle/>
          <a:p>
            <a:r>
              <a:rPr lang="hr-HR" dirty="0">
                <a:latin typeface="Segoe UI Semilight"/>
                <a:cs typeface="Segoe UI Semilight"/>
              </a:rPr>
              <a:t>Pour cette </a:t>
            </a:r>
            <a:r>
              <a:rPr lang="hr-HR" sz="4400" dirty="0">
                <a:latin typeface="Segoe UI Semilight"/>
                <a:cs typeface="Segoe UI Semilight"/>
              </a:rPr>
              <a:t>leçon vous avez besoin </a:t>
            </a:r>
            <a:br>
              <a:rPr lang="hr-HR" sz="4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endParaRPr lang="hr-HR" dirty="0">
              <a:latin typeface="Segoe UI Semilight"/>
              <a:cs typeface="Segoe UI Semilight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49EBAEC-8034-4305-8E72-C48E70592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57950" y="1165285"/>
            <a:ext cx="3090590" cy="2116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0E3A340A-4545-449A-A0F4-B05E9A50E2AF}"/>
              </a:ext>
            </a:extLst>
          </p:cNvPr>
          <p:cNvSpPr txBox="1"/>
          <p:nvPr/>
        </p:nvSpPr>
        <p:spPr>
          <a:xfrm>
            <a:off x="623392" y="2358811"/>
            <a:ext cx="1094521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Segoe UI Semiligh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+mn-cs"/>
              </a:rPr>
              <a:t> d'un cahier ​ 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+mn-cs"/>
              </a:rPr>
              <a:t> d'un crayon /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+mn-cs"/>
              </a:rPr>
              <a:t> d'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+mn-cs"/>
              </a:rPr>
              <a:t>un 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+mn-cs"/>
              </a:rPr>
              <a:t>st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+mn-cs"/>
              </a:rPr>
              <a:t>y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+mn-cs"/>
              </a:rPr>
              <a:t>lo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+mn-cs"/>
              </a:rPr>
              <a:t>​ 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+mn-cs"/>
              </a:rPr>
              <a:t> d'un ordinateur / d'un portable​ 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+mn-cs"/>
              </a:rPr>
              <a:t> d’une connexion </a:t>
            </a:r>
            <a:r>
              <a:rPr kumimoji="0" lang="fr-CA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+mn-cs"/>
              </a:rPr>
              <a:t>à Internet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Segoe UI Semi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Segoe UI Semi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/>
              <a:ea typeface="+mn-ea"/>
              <a:cs typeface="Segoe UI Semi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75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Vous pouvez arrêter 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                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et redémarrer 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              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cette leçon à tout moment !​</a:t>
            </a:r>
            <a:endParaRPr kumimoji="0" lang="hr-H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</p:txBody>
      </p:sp>
      <p:cxnSp>
        <p:nvCxnSpPr>
          <p:cNvPr id="4" name="Ravni poveznik sa strelicom 3">
            <a:extLst>
              <a:ext uri="{FF2B5EF4-FFF2-40B4-BE49-F238E27FC236}">
                <a16:creationId xmlns:a16="http://schemas.microsoft.com/office/drawing/2014/main" id="{7B104080-7B3C-4ED6-B160-97F7D1F3BA5D}"/>
              </a:ext>
            </a:extLst>
          </p:cNvPr>
          <p:cNvCxnSpPr>
            <a:cxnSpLocks/>
          </p:cNvCxnSpPr>
          <p:nvPr/>
        </p:nvCxnSpPr>
        <p:spPr>
          <a:xfrm flipV="1">
            <a:off x="2495600" y="2040195"/>
            <a:ext cx="3397931" cy="8127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3130676B-4BF9-47B6-8BFE-1ED3357115C1}"/>
              </a:ext>
            </a:extLst>
          </p:cNvPr>
          <p:cNvCxnSpPr>
            <a:cxnSpLocks/>
          </p:cNvCxnSpPr>
          <p:nvPr/>
        </p:nvCxnSpPr>
        <p:spPr>
          <a:xfrm flipV="1">
            <a:off x="4055503" y="2604603"/>
            <a:ext cx="915479" cy="6770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ni poveznik sa strelicom 11">
            <a:extLst>
              <a:ext uri="{FF2B5EF4-FFF2-40B4-BE49-F238E27FC236}">
                <a16:creationId xmlns:a16="http://schemas.microsoft.com/office/drawing/2014/main" id="{E97F7993-FA4C-42FF-929B-DE83E725BB96}"/>
              </a:ext>
            </a:extLst>
          </p:cNvPr>
          <p:cNvCxnSpPr>
            <a:cxnSpLocks/>
          </p:cNvCxnSpPr>
          <p:nvPr/>
        </p:nvCxnSpPr>
        <p:spPr>
          <a:xfrm flipV="1">
            <a:off x="4970982" y="3187144"/>
            <a:ext cx="2997226" cy="4881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lika 13" descr="Slika na kojoj se prikazuje elektronički, monitor, radni stol, računalo&#10;&#10;Opis je automatski generiran">
            <a:extLst>
              <a:ext uri="{FF2B5EF4-FFF2-40B4-BE49-F238E27FC236}">
                <a16:creationId xmlns:a16="http://schemas.microsoft.com/office/drawing/2014/main" id="{3F614DD8-EEBC-4B51-8C44-B8C7C15E9C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2224" y="1436658"/>
            <a:ext cx="2592288" cy="2120962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Slika 20" descr="Slika na kojoj se prikazuje objekt, na otvorenom, sjedenje, gomila&#10;&#10;Opis je automatski generiran">
            <a:extLst>
              <a:ext uri="{FF2B5EF4-FFF2-40B4-BE49-F238E27FC236}">
                <a16:creationId xmlns:a16="http://schemas.microsoft.com/office/drawing/2014/main" id="{712C6AF9-6FF7-4CF4-9D23-8C0FC10A4CF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68" y="3471067"/>
            <a:ext cx="1591063" cy="1151335"/>
          </a:xfrm>
          <a:prstGeom prst="rect">
            <a:avLst/>
          </a:prstGeom>
        </p:spPr>
      </p:pic>
      <p:cxnSp>
        <p:nvCxnSpPr>
          <p:cNvPr id="15" name="Ravni poveznik sa strelicom 14">
            <a:extLst>
              <a:ext uri="{FF2B5EF4-FFF2-40B4-BE49-F238E27FC236}">
                <a16:creationId xmlns:a16="http://schemas.microsoft.com/office/drawing/2014/main" id="{B2B75646-6E48-40DE-9E3B-ACDBC56B8E0D}"/>
              </a:ext>
            </a:extLst>
          </p:cNvPr>
          <p:cNvCxnSpPr>
            <a:cxnSpLocks/>
          </p:cNvCxnSpPr>
          <p:nvPr/>
        </p:nvCxnSpPr>
        <p:spPr>
          <a:xfrm>
            <a:off x="4513242" y="4020925"/>
            <a:ext cx="1956353" cy="2452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Slika 12" descr="Slika na kojoj se prikazuje svijetlo&#10;&#10;Opis je automatski generiran">
            <a:extLst>
              <a:ext uri="{FF2B5EF4-FFF2-40B4-BE49-F238E27FC236}">
                <a16:creationId xmlns:a16="http://schemas.microsoft.com/office/drawing/2014/main" id="{5080E78F-8E9A-4281-BF90-241CE89459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4779966"/>
            <a:ext cx="936104" cy="93610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D9CC276-7C23-4B3A-BB1D-F412281F1C6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120685" y="4742949"/>
            <a:ext cx="936104" cy="936104"/>
          </a:xfrm>
          <a:prstGeom prst="ellipse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34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21"/>
    </mc:Choice>
    <mc:Fallback xmlns="">
      <p:transition spd="slow" advTm="2662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29FFB8-A79F-4C47-BD88-942E91F7D9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2681" y="234024"/>
            <a:ext cx="10515600" cy="1325562"/>
          </a:xfrm>
        </p:spPr>
        <p:txBody>
          <a:bodyPr>
            <a:normAutofit/>
          </a:bodyPr>
          <a:lstStyle/>
          <a:p>
            <a:r>
              <a:rPr lang="hr-HR" b="1" dirty="0">
                <a:latin typeface="Segoe UI Semilight"/>
                <a:cs typeface="Segoe UI Semilight"/>
              </a:rPr>
              <a:t> Upute za rad</a:t>
            </a:r>
            <a:endParaRPr lang="hr-HR" b="1" dirty="0">
              <a:solidFill>
                <a:srgbClr val="FF0000"/>
              </a:solidFill>
            </a:endParaRPr>
          </a:p>
        </p:txBody>
      </p:sp>
      <p:pic>
        <p:nvPicPr>
          <p:cNvPr id="4" name="Rezervirano mjesto sadržaja 5" descr="Slika na kojoj se prikazuje crtež&#10;&#10;Opis je automatski generiran">
            <a:extLst>
              <a:ext uri="{FF2B5EF4-FFF2-40B4-BE49-F238E27FC236}">
                <a16:creationId xmlns:a16="http://schemas.microsoft.com/office/drawing/2014/main" id="{F868BDE5-DCF7-40C7-A4F7-033C044A2C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74" y="1698618"/>
            <a:ext cx="1201499" cy="1201499"/>
          </a:xfrm>
          <a:prstGeom prst="rect">
            <a:avLst/>
          </a:prstGeom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07355BF3-36E0-4CC9-866A-0F1FAD7C60E4}"/>
              </a:ext>
            </a:extLst>
          </p:cNvPr>
          <p:cNvSpPr/>
          <p:nvPr/>
        </p:nvSpPr>
        <p:spPr>
          <a:xfrm>
            <a:off x="2422698" y="3178182"/>
            <a:ext cx="1873652" cy="577616"/>
          </a:xfrm>
          <a:prstGeom prst="rect">
            <a:avLst/>
          </a:prstGeom>
          <a:solidFill>
            <a:srgbClr val="CC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Répétez !</a:t>
            </a:r>
          </a:p>
        </p:txBody>
      </p:sp>
      <p:pic>
        <p:nvPicPr>
          <p:cNvPr id="6" name="Rezervirano mjesto sadržaja 4" descr="Slika na kojoj se prikazuje soba&#10;&#10;Opis je automatski generiran">
            <a:extLst>
              <a:ext uri="{FF2B5EF4-FFF2-40B4-BE49-F238E27FC236}">
                <a16:creationId xmlns:a16="http://schemas.microsoft.com/office/drawing/2014/main" id="{680DE3B3-9B43-4C7F-91B1-737EB746CC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2454" y="1526219"/>
            <a:ext cx="1546295" cy="1546295"/>
          </a:xfrm>
          <a:prstGeom prst="ellipse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5C5E13B7-94D7-4FE7-81D6-2400B3C04823}"/>
              </a:ext>
            </a:extLst>
          </p:cNvPr>
          <p:cNvSpPr/>
          <p:nvPr/>
        </p:nvSpPr>
        <p:spPr>
          <a:xfrm>
            <a:off x="4919156" y="3206928"/>
            <a:ext cx="1650579" cy="578559"/>
          </a:xfrm>
          <a:prstGeom prst="rect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Parlez !</a:t>
            </a:r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A29B967C-52E5-4DA2-87FD-39D5B4F03F4D}"/>
              </a:ext>
            </a:extLst>
          </p:cNvPr>
          <p:cNvSpPr/>
          <p:nvPr/>
        </p:nvSpPr>
        <p:spPr>
          <a:xfrm>
            <a:off x="289661" y="3161723"/>
            <a:ext cx="1680868" cy="57855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Écoutez !</a:t>
            </a:r>
          </a:p>
        </p:txBody>
      </p:sp>
      <p:sp>
        <p:nvSpPr>
          <p:cNvPr id="13" name="Pravokutnik 12">
            <a:extLst>
              <a:ext uri="{FF2B5EF4-FFF2-40B4-BE49-F238E27FC236}">
                <a16:creationId xmlns:a16="http://schemas.microsoft.com/office/drawing/2014/main" id="{E5E0CF4A-E9C2-4A9D-BD91-7C2C4C99D67E}"/>
              </a:ext>
            </a:extLst>
          </p:cNvPr>
          <p:cNvSpPr/>
          <p:nvPr/>
        </p:nvSpPr>
        <p:spPr>
          <a:xfrm>
            <a:off x="9878926" y="3226935"/>
            <a:ext cx="1609812" cy="61466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Jouez !</a:t>
            </a:r>
          </a:p>
        </p:txBody>
      </p:sp>
      <p:pic>
        <p:nvPicPr>
          <p:cNvPr id="14" name="Picture 5" descr="C:\Users\Harvey Norman\Desktop\ecrire 2.png">
            <a:extLst>
              <a:ext uri="{FF2B5EF4-FFF2-40B4-BE49-F238E27FC236}">
                <a16:creationId xmlns:a16="http://schemas.microsoft.com/office/drawing/2014/main" id="{6F798E42-186D-4098-B4D0-A8B932BB4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08626" y="1595878"/>
            <a:ext cx="1320709" cy="1353149"/>
          </a:xfrm>
          <a:prstGeom prst="rect">
            <a:avLst/>
          </a:prstGeom>
          <a:noFill/>
        </p:spPr>
      </p:pic>
      <p:sp>
        <p:nvSpPr>
          <p:cNvPr id="15" name="Pravokutnik 14">
            <a:extLst>
              <a:ext uri="{FF2B5EF4-FFF2-40B4-BE49-F238E27FC236}">
                <a16:creationId xmlns:a16="http://schemas.microsoft.com/office/drawing/2014/main" id="{A4D9C6D6-8A89-482F-87CF-46E29949B45A}"/>
              </a:ext>
            </a:extLst>
          </p:cNvPr>
          <p:cNvSpPr/>
          <p:nvPr/>
        </p:nvSpPr>
        <p:spPr>
          <a:xfrm>
            <a:off x="7192541" y="3226935"/>
            <a:ext cx="1900729" cy="6097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Écrivez !</a:t>
            </a:r>
          </a:p>
        </p:txBody>
      </p:sp>
      <p:sp>
        <p:nvSpPr>
          <p:cNvPr id="10" name="Grafika 7" descr="Game controller with solid fill">
            <a:extLst>
              <a:ext uri="{FF2B5EF4-FFF2-40B4-BE49-F238E27FC236}">
                <a16:creationId xmlns:a16="http://schemas.microsoft.com/office/drawing/2014/main" id="{5A6586DB-F54C-4236-BF5D-470F454A25D3}"/>
              </a:ext>
            </a:extLst>
          </p:cNvPr>
          <p:cNvSpPr/>
          <p:nvPr/>
        </p:nvSpPr>
        <p:spPr>
          <a:xfrm>
            <a:off x="9779212" y="1779977"/>
            <a:ext cx="1465252" cy="1047800"/>
          </a:xfrm>
          <a:custGeom>
            <a:avLst/>
            <a:gdLst>
              <a:gd name="connsiteX0" fmla="*/ 639249 w 802247"/>
              <a:gd name="connsiteY0" fmla="*/ 257175 h 533400"/>
              <a:gd name="connsiteX1" fmla="*/ 610674 w 802247"/>
              <a:gd name="connsiteY1" fmla="*/ 228600 h 533400"/>
              <a:gd name="connsiteX2" fmla="*/ 639249 w 802247"/>
              <a:gd name="connsiteY2" fmla="*/ 200025 h 533400"/>
              <a:gd name="connsiteX3" fmla="*/ 667824 w 802247"/>
              <a:gd name="connsiteY3" fmla="*/ 228600 h 533400"/>
              <a:gd name="connsiteX4" fmla="*/ 639249 w 802247"/>
              <a:gd name="connsiteY4" fmla="*/ 257175 h 533400"/>
              <a:gd name="connsiteX5" fmla="*/ 582099 w 802247"/>
              <a:gd name="connsiteY5" fmla="*/ 314325 h 533400"/>
              <a:gd name="connsiteX6" fmla="*/ 553524 w 802247"/>
              <a:gd name="connsiteY6" fmla="*/ 285750 h 533400"/>
              <a:gd name="connsiteX7" fmla="*/ 582099 w 802247"/>
              <a:gd name="connsiteY7" fmla="*/ 257175 h 533400"/>
              <a:gd name="connsiteX8" fmla="*/ 610674 w 802247"/>
              <a:gd name="connsiteY8" fmla="*/ 285750 h 533400"/>
              <a:gd name="connsiteX9" fmla="*/ 582099 w 802247"/>
              <a:gd name="connsiteY9" fmla="*/ 314325 h 533400"/>
              <a:gd name="connsiteX10" fmla="*/ 524949 w 802247"/>
              <a:gd name="connsiteY10" fmla="*/ 257175 h 533400"/>
              <a:gd name="connsiteX11" fmla="*/ 496374 w 802247"/>
              <a:gd name="connsiteY11" fmla="*/ 228600 h 533400"/>
              <a:gd name="connsiteX12" fmla="*/ 524949 w 802247"/>
              <a:gd name="connsiteY12" fmla="*/ 200025 h 533400"/>
              <a:gd name="connsiteX13" fmla="*/ 553524 w 802247"/>
              <a:gd name="connsiteY13" fmla="*/ 228600 h 533400"/>
              <a:gd name="connsiteX14" fmla="*/ 524949 w 802247"/>
              <a:gd name="connsiteY14" fmla="*/ 257175 h 533400"/>
              <a:gd name="connsiteX15" fmla="*/ 582099 w 802247"/>
              <a:gd name="connsiteY15" fmla="*/ 142875 h 533400"/>
              <a:gd name="connsiteX16" fmla="*/ 610674 w 802247"/>
              <a:gd name="connsiteY16" fmla="*/ 171450 h 533400"/>
              <a:gd name="connsiteX17" fmla="*/ 582099 w 802247"/>
              <a:gd name="connsiteY17" fmla="*/ 200025 h 533400"/>
              <a:gd name="connsiteX18" fmla="*/ 553524 w 802247"/>
              <a:gd name="connsiteY18" fmla="*/ 171450 h 533400"/>
              <a:gd name="connsiteX19" fmla="*/ 582099 w 802247"/>
              <a:gd name="connsiteY19" fmla="*/ 142875 h 533400"/>
              <a:gd name="connsiteX20" fmla="*/ 277299 w 802247"/>
              <a:gd name="connsiteY20" fmla="*/ 247650 h 533400"/>
              <a:gd name="connsiteX21" fmla="*/ 239199 w 802247"/>
              <a:gd name="connsiteY21" fmla="*/ 247650 h 533400"/>
              <a:gd name="connsiteX22" fmla="*/ 239199 w 802247"/>
              <a:gd name="connsiteY22" fmla="*/ 285750 h 533400"/>
              <a:gd name="connsiteX23" fmla="*/ 220149 w 802247"/>
              <a:gd name="connsiteY23" fmla="*/ 304800 h 533400"/>
              <a:gd name="connsiteX24" fmla="*/ 201099 w 802247"/>
              <a:gd name="connsiteY24" fmla="*/ 285750 h 533400"/>
              <a:gd name="connsiteX25" fmla="*/ 201099 w 802247"/>
              <a:gd name="connsiteY25" fmla="*/ 247650 h 533400"/>
              <a:gd name="connsiteX26" fmla="*/ 162999 w 802247"/>
              <a:gd name="connsiteY26" fmla="*/ 247650 h 533400"/>
              <a:gd name="connsiteX27" fmla="*/ 143949 w 802247"/>
              <a:gd name="connsiteY27" fmla="*/ 228600 h 533400"/>
              <a:gd name="connsiteX28" fmla="*/ 162999 w 802247"/>
              <a:gd name="connsiteY28" fmla="*/ 209550 h 533400"/>
              <a:gd name="connsiteX29" fmla="*/ 201099 w 802247"/>
              <a:gd name="connsiteY29" fmla="*/ 209550 h 533400"/>
              <a:gd name="connsiteX30" fmla="*/ 201099 w 802247"/>
              <a:gd name="connsiteY30" fmla="*/ 171450 h 533400"/>
              <a:gd name="connsiteX31" fmla="*/ 220149 w 802247"/>
              <a:gd name="connsiteY31" fmla="*/ 152400 h 533400"/>
              <a:gd name="connsiteX32" fmla="*/ 239199 w 802247"/>
              <a:gd name="connsiteY32" fmla="*/ 171450 h 533400"/>
              <a:gd name="connsiteX33" fmla="*/ 239199 w 802247"/>
              <a:gd name="connsiteY33" fmla="*/ 209550 h 533400"/>
              <a:gd name="connsiteX34" fmla="*/ 277299 w 802247"/>
              <a:gd name="connsiteY34" fmla="*/ 209550 h 533400"/>
              <a:gd name="connsiteX35" fmla="*/ 296349 w 802247"/>
              <a:gd name="connsiteY35" fmla="*/ 228600 h 533400"/>
              <a:gd name="connsiteX36" fmla="*/ 277299 w 802247"/>
              <a:gd name="connsiteY36" fmla="*/ 247650 h 533400"/>
              <a:gd name="connsiteX37" fmla="*/ 620199 w 802247"/>
              <a:gd name="connsiteY37" fmla="*/ 0 h 533400"/>
              <a:gd name="connsiteX38" fmla="*/ 401124 w 802247"/>
              <a:gd name="connsiteY38" fmla="*/ 57150 h 533400"/>
              <a:gd name="connsiteX39" fmla="*/ 182049 w 802247"/>
              <a:gd name="connsiteY39" fmla="*/ 0 h 533400"/>
              <a:gd name="connsiteX40" fmla="*/ 67749 w 802247"/>
              <a:gd name="connsiteY40" fmla="*/ 533400 h 533400"/>
              <a:gd name="connsiteX41" fmla="*/ 401124 w 802247"/>
              <a:gd name="connsiteY41" fmla="*/ 400050 h 533400"/>
              <a:gd name="connsiteX42" fmla="*/ 734499 w 802247"/>
              <a:gd name="connsiteY42" fmla="*/ 533400 h 533400"/>
              <a:gd name="connsiteX43" fmla="*/ 620199 w 802247"/>
              <a:gd name="connsiteY43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02247" h="533400">
                <a:moveTo>
                  <a:pt x="639249" y="257175"/>
                </a:moveTo>
                <a:cubicBezTo>
                  <a:pt x="623056" y="257175"/>
                  <a:pt x="610674" y="244793"/>
                  <a:pt x="610674" y="228600"/>
                </a:cubicBezTo>
                <a:cubicBezTo>
                  <a:pt x="610674" y="212408"/>
                  <a:pt x="623056" y="200025"/>
                  <a:pt x="639249" y="200025"/>
                </a:cubicBezTo>
                <a:cubicBezTo>
                  <a:pt x="655441" y="200025"/>
                  <a:pt x="667824" y="212408"/>
                  <a:pt x="667824" y="228600"/>
                </a:cubicBezTo>
                <a:cubicBezTo>
                  <a:pt x="667824" y="244793"/>
                  <a:pt x="655441" y="257175"/>
                  <a:pt x="639249" y="257175"/>
                </a:cubicBezTo>
                <a:close/>
                <a:moveTo>
                  <a:pt x="582099" y="314325"/>
                </a:moveTo>
                <a:cubicBezTo>
                  <a:pt x="565906" y="314325"/>
                  <a:pt x="553524" y="301943"/>
                  <a:pt x="553524" y="285750"/>
                </a:cubicBezTo>
                <a:cubicBezTo>
                  <a:pt x="553524" y="269558"/>
                  <a:pt x="565906" y="257175"/>
                  <a:pt x="582099" y="257175"/>
                </a:cubicBezTo>
                <a:cubicBezTo>
                  <a:pt x="598291" y="257175"/>
                  <a:pt x="610674" y="269558"/>
                  <a:pt x="610674" y="285750"/>
                </a:cubicBezTo>
                <a:cubicBezTo>
                  <a:pt x="610674" y="301943"/>
                  <a:pt x="598291" y="314325"/>
                  <a:pt x="582099" y="314325"/>
                </a:cubicBezTo>
                <a:close/>
                <a:moveTo>
                  <a:pt x="524949" y="257175"/>
                </a:moveTo>
                <a:cubicBezTo>
                  <a:pt x="508756" y="257175"/>
                  <a:pt x="496374" y="244793"/>
                  <a:pt x="496374" y="228600"/>
                </a:cubicBezTo>
                <a:cubicBezTo>
                  <a:pt x="496374" y="212408"/>
                  <a:pt x="508756" y="200025"/>
                  <a:pt x="524949" y="200025"/>
                </a:cubicBezTo>
                <a:cubicBezTo>
                  <a:pt x="541141" y="200025"/>
                  <a:pt x="553524" y="212408"/>
                  <a:pt x="553524" y="228600"/>
                </a:cubicBezTo>
                <a:cubicBezTo>
                  <a:pt x="553524" y="244793"/>
                  <a:pt x="541141" y="257175"/>
                  <a:pt x="524949" y="257175"/>
                </a:cubicBezTo>
                <a:close/>
                <a:moveTo>
                  <a:pt x="582099" y="142875"/>
                </a:moveTo>
                <a:cubicBezTo>
                  <a:pt x="598291" y="142875"/>
                  <a:pt x="610674" y="155258"/>
                  <a:pt x="610674" y="171450"/>
                </a:cubicBezTo>
                <a:cubicBezTo>
                  <a:pt x="610674" y="187643"/>
                  <a:pt x="598291" y="200025"/>
                  <a:pt x="582099" y="200025"/>
                </a:cubicBezTo>
                <a:cubicBezTo>
                  <a:pt x="565906" y="200025"/>
                  <a:pt x="553524" y="187643"/>
                  <a:pt x="553524" y="171450"/>
                </a:cubicBezTo>
                <a:cubicBezTo>
                  <a:pt x="553524" y="155258"/>
                  <a:pt x="565906" y="142875"/>
                  <a:pt x="582099" y="142875"/>
                </a:cubicBezTo>
                <a:close/>
                <a:moveTo>
                  <a:pt x="277299" y="247650"/>
                </a:moveTo>
                <a:lnTo>
                  <a:pt x="239199" y="247650"/>
                </a:lnTo>
                <a:lnTo>
                  <a:pt x="239199" y="285750"/>
                </a:lnTo>
                <a:cubicBezTo>
                  <a:pt x="239199" y="296228"/>
                  <a:pt x="230626" y="304800"/>
                  <a:pt x="220149" y="304800"/>
                </a:cubicBezTo>
                <a:cubicBezTo>
                  <a:pt x="209671" y="304800"/>
                  <a:pt x="201099" y="296228"/>
                  <a:pt x="201099" y="285750"/>
                </a:cubicBezTo>
                <a:lnTo>
                  <a:pt x="201099" y="247650"/>
                </a:lnTo>
                <a:lnTo>
                  <a:pt x="162999" y="247650"/>
                </a:lnTo>
                <a:cubicBezTo>
                  <a:pt x="152521" y="247650"/>
                  <a:pt x="143949" y="239077"/>
                  <a:pt x="143949" y="228600"/>
                </a:cubicBezTo>
                <a:cubicBezTo>
                  <a:pt x="143949" y="218123"/>
                  <a:pt x="152521" y="209550"/>
                  <a:pt x="162999" y="209550"/>
                </a:cubicBezTo>
                <a:lnTo>
                  <a:pt x="201099" y="209550"/>
                </a:lnTo>
                <a:lnTo>
                  <a:pt x="201099" y="171450"/>
                </a:lnTo>
                <a:cubicBezTo>
                  <a:pt x="201099" y="160973"/>
                  <a:pt x="209671" y="152400"/>
                  <a:pt x="220149" y="152400"/>
                </a:cubicBezTo>
                <a:cubicBezTo>
                  <a:pt x="230626" y="152400"/>
                  <a:pt x="239199" y="160973"/>
                  <a:pt x="239199" y="171450"/>
                </a:cubicBezTo>
                <a:lnTo>
                  <a:pt x="239199" y="209550"/>
                </a:lnTo>
                <a:lnTo>
                  <a:pt x="277299" y="209550"/>
                </a:lnTo>
                <a:cubicBezTo>
                  <a:pt x="287776" y="209550"/>
                  <a:pt x="296349" y="218123"/>
                  <a:pt x="296349" y="228600"/>
                </a:cubicBezTo>
                <a:cubicBezTo>
                  <a:pt x="296349" y="239077"/>
                  <a:pt x="287776" y="247650"/>
                  <a:pt x="277299" y="247650"/>
                </a:cubicBezTo>
                <a:close/>
                <a:moveTo>
                  <a:pt x="620199" y="0"/>
                </a:moveTo>
                <a:cubicBezTo>
                  <a:pt x="507804" y="0"/>
                  <a:pt x="564954" y="57150"/>
                  <a:pt x="401124" y="57150"/>
                </a:cubicBezTo>
                <a:cubicBezTo>
                  <a:pt x="237294" y="57150"/>
                  <a:pt x="294444" y="0"/>
                  <a:pt x="182049" y="0"/>
                </a:cubicBezTo>
                <a:cubicBezTo>
                  <a:pt x="62034" y="0"/>
                  <a:pt x="-90366" y="533400"/>
                  <a:pt x="67749" y="533400"/>
                </a:cubicBezTo>
                <a:cubicBezTo>
                  <a:pt x="213481" y="533400"/>
                  <a:pt x="158236" y="400050"/>
                  <a:pt x="401124" y="400050"/>
                </a:cubicBezTo>
                <a:cubicBezTo>
                  <a:pt x="644011" y="400050"/>
                  <a:pt x="588766" y="533400"/>
                  <a:pt x="734499" y="533400"/>
                </a:cubicBezTo>
                <a:cubicBezTo>
                  <a:pt x="892614" y="533400"/>
                  <a:pt x="740214" y="0"/>
                  <a:pt x="620199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6EA76BAE-6463-43F9-B8A6-CD2DDF3B9F0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82681" y="1587724"/>
            <a:ext cx="1964285" cy="142328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6D3E99E-8C73-4931-8DE0-6FEBA1AC74E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377929" y="4091352"/>
            <a:ext cx="1679848" cy="1679848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17" name="Pravokutnik 16">
            <a:extLst>
              <a:ext uri="{FF2B5EF4-FFF2-40B4-BE49-F238E27FC236}">
                <a16:creationId xmlns:a16="http://schemas.microsoft.com/office/drawing/2014/main" id="{1CB57FA1-B613-4707-9C3E-2BC099CDB2E8}"/>
              </a:ext>
            </a:extLst>
          </p:cNvPr>
          <p:cNvSpPr/>
          <p:nvPr/>
        </p:nvSpPr>
        <p:spPr>
          <a:xfrm>
            <a:off x="289661" y="4931276"/>
            <a:ext cx="1680868" cy="578559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</a:t>
            </a:r>
            <a:r>
              <a:rPr kumimoji="0" lang="hr-H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ez</a:t>
            </a:r>
            <a:r>
              <a:rPr kumimoji="0" lang="hr-HR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!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F0E24225-7C52-88B2-B359-E3A9FB9D3D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0016" y="4364709"/>
            <a:ext cx="1597290" cy="1444877"/>
          </a:xfrm>
          <a:prstGeom prst="rect">
            <a:avLst/>
          </a:prstGeom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0D282D92-D312-8618-AB7B-2C9668DEF1A0}"/>
              </a:ext>
            </a:extLst>
          </p:cNvPr>
          <p:cNvSpPr/>
          <p:nvPr/>
        </p:nvSpPr>
        <p:spPr>
          <a:xfrm>
            <a:off x="4415132" y="4931275"/>
            <a:ext cx="1680868" cy="57855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000" dirty="0" err="1">
                <a:solidFill>
                  <a:srgbClr val="FF0000"/>
                </a:solidFill>
                <a:latin typeface="Calibri" panose="020F0502020204030204"/>
              </a:rPr>
              <a:t>Coloriez</a:t>
            </a:r>
            <a:r>
              <a:rPr kumimoji="0" lang="hr-HR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354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69"/>
    </mc:Choice>
    <mc:Fallback xmlns="">
      <p:transition spd="slow" advTm="34269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6D6C47-FDBB-4071-A507-CB9B4C6F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 dirty="0"/>
              <a:t>Activité 1 : </a:t>
            </a:r>
            <a:r>
              <a:rPr lang="hr-HR" dirty="0"/>
              <a:t>Les magasins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7D5134A-7BC8-4CD0-9DDA-25FC1FC59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628800"/>
            <a:ext cx="10877527" cy="4304428"/>
          </a:xfrm>
        </p:spPr>
        <p:txBody>
          <a:bodyPr>
            <a:normAutofit/>
          </a:bodyPr>
          <a:lstStyle/>
          <a:p>
            <a:endParaRPr lang="hr-HR" dirty="0"/>
          </a:p>
          <a:p>
            <a:r>
              <a:rPr lang="hr-HR" sz="3200" dirty="0"/>
              <a:t>Ce lien vous permet</a:t>
            </a:r>
            <a:r>
              <a:rPr lang="fr-FR" sz="3200" dirty="0"/>
              <a:t> l'accès direct à l'activité</a:t>
            </a:r>
            <a:r>
              <a:rPr lang="hr-HR" sz="3200" dirty="0"/>
              <a:t> </a:t>
            </a:r>
            <a:r>
              <a:rPr lang="hr-HR" sz="3200" dirty="0">
                <a:hlinkClick r:id="rId3"/>
              </a:rPr>
              <a:t>https://bit.ly/magasins6</a:t>
            </a:r>
            <a:endParaRPr lang="hr-HR" sz="3200" dirty="0"/>
          </a:p>
          <a:p>
            <a:r>
              <a:rPr lang="hr-HR" sz="3200" dirty="0"/>
              <a:t> S</a:t>
            </a:r>
            <a:r>
              <a:rPr lang="hr-HR" sz="3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cannez ce QR code avec votre smartphone. </a:t>
            </a:r>
          </a:p>
          <a:p>
            <a:pPr marL="0" indent="0">
              <a:buNone/>
            </a:pPr>
            <a:endParaRPr lang="hr-HR" sz="3200" dirty="0"/>
          </a:p>
          <a:p>
            <a:r>
              <a:rPr lang="hr-HR" dirty="0"/>
              <a:t>Le quiz : une série de questions à choix multiple.</a:t>
            </a:r>
          </a:p>
          <a:p>
            <a:pPr marL="0" indent="0">
              <a:buNone/>
            </a:pPr>
            <a:r>
              <a:rPr lang="hr-HR" dirty="0"/>
              <a:t>Appuyez sur                    la bonne réponse pour continuer.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0F5EBD0-BA35-4196-A6CD-24D243647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3247">
            <a:off x="9299485" y="3573452"/>
            <a:ext cx="1493649" cy="139610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4AFDC0F-8537-4210-AA26-E0C3A1F41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4447" y="1031426"/>
            <a:ext cx="2574545" cy="2574545"/>
          </a:xfrm>
          <a:prstGeom prst="rect">
            <a:avLst/>
          </a:prstGeom>
        </p:spPr>
      </p:pic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id="{0FA866A4-6C19-4F60-A4B6-743A72156754}"/>
              </a:ext>
            </a:extLst>
          </p:cNvPr>
          <p:cNvSpPr/>
          <p:nvPr/>
        </p:nvSpPr>
        <p:spPr>
          <a:xfrm>
            <a:off x="2999656" y="4823660"/>
            <a:ext cx="1480592" cy="761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14229E4-5C51-4078-9C2B-44FC6AF4D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8216" y="4823660"/>
            <a:ext cx="1103472" cy="1109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976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03"/>
    </mc:Choice>
    <mc:Fallback xmlns="">
      <p:transition spd="slow" advTm="30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monitor, televizor, zaslon, stol&#10;&#10;Opis je automatski generiran">
            <a:extLst>
              <a:ext uri="{FF2B5EF4-FFF2-40B4-BE49-F238E27FC236}">
                <a16:creationId xmlns:a16="http://schemas.microsoft.com/office/drawing/2014/main" id="{0E7C54F3-1499-4CCA-BC05-E9FCC8D41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-26919"/>
            <a:ext cx="12192000" cy="6917646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90950E37-4CAA-454E-9321-C8B45FDD194D}"/>
              </a:ext>
            </a:extLst>
          </p:cNvPr>
          <p:cNvSpPr txBox="1"/>
          <p:nvPr/>
        </p:nvSpPr>
        <p:spPr>
          <a:xfrm>
            <a:off x="466184" y="1052736"/>
            <a:ext cx="34824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8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la boulangerie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8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la boucherie</a:t>
            </a:r>
            <a:endParaRPr lang="hr-HR" sz="2800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8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la pâtisserie</a:t>
            </a:r>
            <a:endParaRPr lang="hr-HR" sz="2800" dirty="0">
              <a:solidFill>
                <a:schemeClr val="bg1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800" dirty="0">
                <a:solidFill>
                  <a:schemeClr val="bg1"/>
                </a:solidFill>
              </a:rPr>
              <a:t>le m</a:t>
            </a:r>
            <a:r>
              <a:rPr lang="fr-FR" sz="2800" dirty="0">
                <a:solidFill>
                  <a:schemeClr val="bg1"/>
                </a:solidFill>
              </a:rPr>
              <a:t>agasin de produits laitiers</a:t>
            </a:r>
            <a:r>
              <a:rPr lang="hr-HR" sz="2800" dirty="0">
                <a:solidFill>
                  <a:schemeClr val="bg1"/>
                </a:solidFill>
              </a:rPr>
              <a:t>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model 8" descr="Links">
                <a:extLst>
                  <a:ext uri="{FF2B5EF4-FFF2-40B4-BE49-F238E27FC236}">
                    <a16:creationId xmlns:a16="http://schemas.microsoft.com/office/drawing/2014/main" id="{0D3042BF-F7F9-4BE7-A784-9251592BB00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81756" y="3717032"/>
              <a:ext cx="3572003" cy="2813580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572003" cy="2813580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model 8" descr="Links">
                <a:extLst>
                  <a:ext uri="{FF2B5EF4-FFF2-40B4-BE49-F238E27FC236}">
                    <a16:creationId xmlns:a16="http://schemas.microsoft.com/office/drawing/2014/main" id="{0D3042BF-F7F9-4BE7-A784-9251592BB0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81756" y="3717032"/>
                <a:ext cx="3572003" cy="28135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Slika 11" descr="Slika na kojoj se prikazuje svijetlo&#10;&#10;Opis je automatski generiran">
            <a:extLst>
              <a:ext uri="{FF2B5EF4-FFF2-40B4-BE49-F238E27FC236}">
                <a16:creationId xmlns:a16="http://schemas.microsoft.com/office/drawing/2014/main" id="{B0D441FC-9EA4-44D8-9AA8-70845A48A9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22" y="366926"/>
            <a:ext cx="936104" cy="93610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30565C1-639F-48DB-8804-90C77B24AE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988" y="4988130"/>
            <a:ext cx="2709927" cy="1854723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79091844-17AC-41D4-A709-4765B1D884BC}"/>
              </a:ext>
            </a:extLst>
          </p:cNvPr>
          <p:cNvSpPr txBox="1"/>
          <p:nvPr/>
        </p:nvSpPr>
        <p:spPr>
          <a:xfrm>
            <a:off x="3473592" y="980728"/>
            <a:ext cx="463870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8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la poissonnerie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8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le fleuriste</a:t>
            </a:r>
            <a:endParaRPr lang="hr-HR" sz="2800" dirty="0">
              <a:solidFill>
                <a:schemeClr val="bg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8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la librairie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8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la papeterie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8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la pharmacie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r-HR" dirty="0">
              <a:solidFill>
                <a:schemeClr val="bg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r-HR" sz="1800" dirty="0">
              <a:solidFill>
                <a:schemeClr val="bg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r-HR" sz="1800" dirty="0">
              <a:solidFill>
                <a:schemeClr val="bg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2323296B-CDDA-4AEF-B3E2-A44D97A5161A}"/>
              </a:ext>
            </a:extLst>
          </p:cNvPr>
          <p:cNvSpPr txBox="1"/>
          <p:nvPr/>
        </p:nvSpPr>
        <p:spPr>
          <a:xfrm>
            <a:off x="3755544" y="344168"/>
            <a:ext cx="3090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bg1"/>
                </a:solidFill>
              </a:rPr>
              <a:t>Les magasins :</a:t>
            </a:r>
          </a:p>
          <a:p>
            <a:endParaRPr lang="hr-HR" dirty="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57ACF059-43C8-4921-9258-08B0DEA08DCE}"/>
              </a:ext>
            </a:extLst>
          </p:cNvPr>
          <p:cNvSpPr txBox="1"/>
          <p:nvPr/>
        </p:nvSpPr>
        <p:spPr>
          <a:xfrm>
            <a:off x="6699883" y="1483635"/>
            <a:ext cx="46387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8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le m</a:t>
            </a:r>
            <a:r>
              <a:rPr lang="fr-FR" sz="28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agasin de vêtements et de chaussures</a:t>
            </a:r>
            <a:endParaRPr lang="hr-HR" sz="2800" dirty="0">
              <a:solidFill>
                <a:schemeClr val="bg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8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le supermarché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8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le marché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r-HR" sz="2800" dirty="0">
                <a:solidFill>
                  <a:schemeClr val="bg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le magasin de jouets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hr-HR" sz="2800" dirty="0">
              <a:solidFill>
                <a:schemeClr val="bg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30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6"/>
    </mc:Choice>
    <mc:Fallback xmlns="">
      <p:transition spd="slow" advTm="15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119AA1D-E27A-397A-97CD-F6C991A03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hr-HR" sz="3600" dirty="0"/>
              <a:t>Time and </a:t>
            </a:r>
            <a:r>
              <a:rPr lang="hr-HR" sz="3600" dirty="0" err="1"/>
              <a:t>classroom</a:t>
            </a:r>
            <a:r>
              <a:rPr lang="hr-HR" sz="3600" dirty="0"/>
              <a:t> management</a:t>
            </a:r>
            <a:endParaRPr lang="en-GB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63DF151-3E76-A074-D362-81314A0AE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en-GB" sz="2800" dirty="0"/>
              <a:t>Duration 15 to 20 minutes corresponds to 90 minutes in class (two periods)</a:t>
            </a:r>
          </a:p>
          <a:p>
            <a:r>
              <a:rPr lang="hr-HR" sz="2800" dirty="0" err="1">
                <a:latin typeface="YouTube Sans"/>
                <a:hlinkClick r:id="rId3"/>
              </a:rPr>
              <a:t>French</a:t>
            </a:r>
            <a:r>
              <a:rPr lang="hr-HR" sz="2800" dirty="0">
                <a:latin typeface="YouTube Sans"/>
                <a:hlinkClick r:id="rId3"/>
              </a:rPr>
              <a:t> </a:t>
            </a:r>
            <a:r>
              <a:rPr lang="hr-HR" sz="2800" dirty="0" err="1">
                <a:latin typeface="YouTube Sans"/>
                <a:hlinkClick r:id="rId3"/>
              </a:rPr>
              <a:t>language</a:t>
            </a:r>
            <a:r>
              <a:rPr lang="hr-HR" sz="2800" dirty="0">
                <a:latin typeface="YouTube Sans"/>
                <a:hlinkClick r:id="rId3"/>
              </a:rPr>
              <a:t> 4th grade (10-year-olds) Project: </a:t>
            </a:r>
            <a:r>
              <a:rPr lang="fr-FR" sz="2800" dirty="0">
                <a:latin typeface="YouTube Sans"/>
                <a:hlinkClick r:id="rId3"/>
              </a:rPr>
              <a:t>La Fête de la musique</a:t>
            </a:r>
            <a:endParaRPr lang="hr-HR" sz="2800" dirty="0"/>
          </a:p>
          <a:p>
            <a:endParaRPr lang="en-GB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C867F8C0-A4B2-952D-6975-8F654252EE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7738" y="926285"/>
            <a:ext cx="5628018" cy="477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717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5854CCD-9958-E82C-EC63-45115DF1A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 fontScale="90000"/>
          </a:bodyPr>
          <a:lstStyle/>
          <a:p>
            <a:r>
              <a:rPr lang="hr-HR" sz="4600" dirty="0"/>
              <a:t>3. </a:t>
            </a:r>
            <a:r>
              <a:rPr lang="hr-HR" sz="4600" dirty="0" err="1"/>
              <a:t>Hybrid</a:t>
            </a:r>
            <a:r>
              <a:rPr lang="hr-HR" sz="4600" dirty="0"/>
              <a:t> </a:t>
            </a:r>
            <a:r>
              <a:rPr lang="hr-HR" sz="4600" dirty="0" err="1"/>
              <a:t>learning</a:t>
            </a:r>
            <a:r>
              <a:rPr lang="hr-HR" sz="4600" dirty="0"/>
              <a:t> </a:t>
            </a:r>
            <a:r>
              <a:rPr lang="hr-HR" sz="4600" dirty="0" err="1"/>
              <a:t>in</a:t>
            </a:r>
            <a:r>
              <a:rPr lang="hr-HR" sz="4600" dirty="0"/>
              <a:t> </a:t>
            </a:r>
            <a:r>
              <a:rPr lang="hr-HR" sz="4600" dirty="0" err="1"/>
              <a:t>virtual</a:t>
            </a:r>
            <a:r>
              <a:rPr lang="hr-HR" sz="4600" dirty="0"/>
              <a:t> </a:t>
            </a:r>
            <a:r>
              <a:rPr lang="hr-HR" sz="4600" dirty="0" err="1"/>
              <a:t>classrooms</a:t>
            </a:r>
            <a:r>
              <a:rPr lang="hr-HR" sz="4600" dirty="0"/>
              <a:t> </a:t>
            </a:r>
            <a:endParaRPr lang="fr-FR" sz="4600" dirty="0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AC72748-11B0-8C2A-FB5F-50EA80AF9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GB" sz="5400" dirty="0"/>
              <a:t>Virtual </a:t>
            </a:r>
            <a:r>
              <a:rPr lang="en-GB" sz="5400" dirty="0" err="1"/>
              <a:t>clasrooms</a:t>
            </a:r>
            <a:r>
              <a:rPr lang="en-GB" sz="5400" dirty="0"/>
              <a:t> rules</a:t>
            </a:r>
            <a:endParaRPr lang="fr-FR" sz="54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8432967-6E2A-75E3-E3AA-ED9E9F4207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0701" y="0"/>
            <a:ext cx="5940095" cy="676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17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187025-CB46-6698-6505-F2EBEFC5F5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latin typeface="Segoe UI Semilight"/>
                <a:cs typeface="Segoe UI Semilight"/>
              </a:rPr>
              <a:t>F</a:t>
            </a:r>
            <a:r>
              <a:rPr lang="en-GB" dirty="0" err="1">
                <a:latin typeface="Segoe UI Semilight"/>
                <a:cs typeface="Segoe UI Semilight"/>
              </a:rPr>
              <a:t>oreign</a:t>
            </a:r>
            <a:r>
              <a:rPr lang="en-US" dirty="0">
                <a:latin typeface="Segoe UI Semilight"/>
                <a:cs typeface="Segoe UI Semilight"/>
              </a:rPr>
              <a:t> language teaching experiences </a:t>
            </a:r>
            <a:r>
              <a:rPr lang="hr-HR" dirty="0" err="1">
                <a:latin typeface="Segoe UI Semilight"/>
                <a:cs typeface="Segoe UI Semilight"/>
              </a:rPr>
              <a:t>in</a:t>
            </a:r>
            <a:r>
              <a:rPr lang="en-US" dirty="0">
                <a:latin typeface="Segoe UI Semilight"/>
                <a:cs typeface="Segoe UI Semilight"/>
              </a:rPr>
              <a:t> Croatia during the Covid-19 pandemic </a:t>
            </a:r>
            <a:endParaRPr lang="en-GB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41F03C9-0EB9-1F1A-DB09-A446A9BE2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922" y="3717032"/>
            <a:ext cx="11548156" cy="2995314"/>
          </a:xfrm>
        </p:spPr>
        <p:txBody>
          <a:bodyPr>
            <a:normAutofit fontScale="92500" lnSpcReduction="10000"/>
          </a:bodyPr>
          <a:lstStyle/>
          <a:p>
            <a:r>
              <a:rPr lang="hr-HR" b="1" dirty="0"/>
              <a:t>Sonja Rupčić </a:t>
            </a:r>
            <a:r>
              <a:rPr lang="hr-HR" b="1" dirty="0" err="1"/>
              <a:t>Petelinc</a:t>
            </a:r>
            <a:r>
              <a:rPr lang="hr-HR" b="1" dirty="0"/>
              <a:t>, </a:t>
            </a:r>
            <a:r>
              <a:rPr lang="hr-HR" dirty="0" err="1"/>
              <a:t>mag.chem</a:t>
            </a:r>
            <a:r>
              <a:rPr lang="hr-HR" dirty="0"/>
              <a:t>. </a:t>
            </a:r>
          </a:p>
          <a:p>
            <a:r>
              <a:rPr lang="hr-HR" dirty="0"/>
              <a:t>Team leader for distance </a:t>
            </a:r>
            <a:r>
              <a:rPr lang="hr-HR" dirty="0" err="1"/>
              <a:t>learning</a:t>
            </a:r>
            <a:r>
              <a:rPr lang="hr-HR" dirty="0"/>
              <a:t> </a:t>
            </a:r>
            <a:r>
              <a:rPr lang="hr-HR" dirty="0" err="1"/>
              <a:t>Ministry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Science and </a:t>
            </a:r>
            <a:r>
              <a:rPr lang="hr-HR" dirty="0" err="1"/>
              <a:t>Education</a:t>
            </a:r>
            <a:endParaRPr lang="hr-HR" dirty="0"/>
          </a:p>
          <a:p>
            <a:r>
              <a:rPr lang="hr-HR" b="1" dirty="0"/>
              <a:t>Loreana Selišek Butina</a:t>
            </a:r>
            <a:r>
              <a:rPr lang="hr-HR" dirty="0"/>
              <a:t>, M.A. XV. gimnazija, Zagreb</a:t>
            </a:r>
          </a:p>
          <a:p>
            <a:r>
              <a:rPr lang="hr-HR" dirty="0" err="1"/>
              <a:t>French</a:t>
            </a:r>
            <a:r>
              <a:rPr lang="hr-HR" dirty="0"/>
              <a:t> </a:t>
            </a:r>
            <a:r>
              <a:rPr lang="hr-HR" dirty="0" err="1"/>
              <a:t>team</a:t>
            </a:r>
            <a:r>
              <a:rPr lang="hr-HR" dirty="0"/>
              <a:t> leader</a:t>
            </a:r>
          </a:p>
          <a:p>
            <a:r>
              <a:rPr lang="hr-HR" b="1" dirty="0"/>
              <a:t>Kristina Pirs</a:t>
            </a:r>
            <a:r>
              <a:rPr lang="hr-HR" dirty="0"/>
              <a:t>, M.A. </a:t>
            </a:r>
            <a:r>
              <a:rPr lang="hr-HR" dirty="0" err="1"/>
              <a:t>Elementary</a:t>
            </a:r>
            <a:r>
              <a:rPr lang="hr-HR" dirty="0"/>
              <a:t> </a:t>
            </a:r>
            <a:r>
              <a:rPr lang="hr-HR" dirty="0" err="1"/>
              <a:t>school</a:t>
            </a:r>
            <a:r>
              <a:rPr lang="hr-HR" dirty="0"/>
              <a:t> </a:t>
            </a:r>
            <a:r>
              <a:rPr lang="hr-HR" dirty="0" err="1"/>
              <a:t>Mejaši</a:t>
            </a:r>
            <a:r>
              <a:rPr lang="hr-HR" dirty="0"/>
              <a:t>, Split</a:t>
            </a:r>
          </a:p>
          <a:p>
            <a:r>
              <a:rPr lang="hr-HR" dirty="0"/>
              <a:t> </a:t>
            </a:r>
            <a:r>
              <a:rPr lang="hr-HR" dirty="0" err="1"/>
              <a:t>French</a:t>
            </a:r>
            <a:r>
              <a:rPr lang="hr-HR" dirty="0"/>
              <a:t> </a:t>
            </a:r>
            <a:r>
              <a:rPr lang="hr-HR" dirty="0" err="1"/>
              <a:t>team</a:t>
            </a:r>
            <a:r>
              <a:rPr lang="hr-HR" dirty="0"/>
              <a:t> </a:t>
            </a:r>
            <a:r>
              <a:rPr lang="hr-HR" dirty="0" err="1"/>
              <a:t>coordinator</a:t>
            </a:r>
            <a:endParaRPr lang="hr-HR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6108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F255613-AAE8-4321-9EBA-89253DD45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5854CCD-9958-E82C-EC63-45115DF1A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hr-HR" dirty="0" err="1"/>
              <a:t>Hybrid</a:t>
            </a:r>
            <a:r>
              <a:rPr lang="hr-HR" dirty="0"/>
              <a:t> </a:t>
            </a:r>
            <a:r>
              <a:rPr lang="hr-HR" dirty="0" err="1"/>
              <a:t>learning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virtual</a:t>
            </a:r>
            <a:r>
              <a:rPr lang="hr-HR" dirty="0"/>
              <a:t> </a:t>
            </a:r>
            <a:r>
              <a:rPr lang="hr-HR" dirty="0" err="1"/>
              <a:t>classrooms</a:t>
            </a:r>
            <a:r>
              <a:rPr lang="hr-HR" dirty="0"/>
              <a:t> </a:t>
            </a:r>
            <a:endParaRPr lang="fr-FR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A3987B4-5CBA-4CB7-862B-56A9917A2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6774" y="0"/>
            <a:ext cx="1290924" cy="700685"/>
          </a:xfrm>
          <a:custGeom>
            <a:avLst/>
            <a:gdLst>
              <a:gd name="connsiteX0" fmla="*/ 0 w 1290924"/>
              <a:gd name="connsiteY0" fmla="*/ 0 h 700685"/>
              <a:gd name="connsiteX1" fmla="*/ 125445 w 1290924"/>
              <a:gd name="connsiteY1" fmla="*/ 0 h 700685"/>
              <a:gd name="connsiteX2" fmla="*/ 125445 w 1290924"/>
              <a:gd name="connsiteY2" fmla="*/ 529211 h 700685"/>
              <a:gd name="connsiteX3" fmla="*/ 1040371 w 1290924"/>
              <a:gd name="connsiteY3" fmla="*/ 0 h 700685"/>
              <a:gd name="connsiteX4" fmla="*/ 1290924 w 1290924"/>
              <a:gd name="connsiteY4" fmla="*/ 0 h 700685"/>
              <a:gd name="connsiteX5" fmla="*/ 94085 w 1290924"/>
              <a:gd name="connsiteY5" fmla="*/ 692290 h 700685"/>
              <a:gd name="connsiteX6" fmla="*/ 62724 w 1290924"/>
              <a:gd name="connsiteY6" fmla="*/ 700685 h 700685"/>
              <a:gd name="connsiteX7" fmla="*/ 0 w 1290924"/>
              <a:gd name="connsiteY7" fmla="*/ 637963 h 70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0924" h="700685">
                <a:moveTo>
                  <a:pt x="0" y="0"/>
                </a:moveTo>
                <a:lnTo>
                  <a:pt x="125445" y="0"/>
                </a:lnTo>
                <a:lnTo>
                  <a:pt x="125445" y="529211"/>
                </a:lnTo>
                <a:lnTo>
                  <a:pt x="1040371" y="0"/>
                </a:lnTo>
                <a:lnTo>
                  <a:pt x="1290924" y="0"/>
                </a:lnTo>
                <a:lnTo>
                  <a:pt x="94085" y="692290"/>
                </a:lnTo>
                <a:cubicBezTo>
                  <a:pt x="84551" y="697800"/>
                  <a:pt x="73733" y="700695"/>
                  <a:pt x="62724" y="700685"/>
                </a:cubicBezTo>
                <a:cubicBezTo>
                  <a:pt x="28082" y="700685"/>
                  <a:pt x="0" y="672604"/>
                  <a:pt x="0" y="63796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0770" y="-702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AC72748-11B0-8C2A-FB5F-50EA80AF9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en-GB" sz="2800" dirty="0"/>
              <a:t>Type of activities (reading, listening, speaking, writing</a:t>
            </a:r>
            <a:r>
              <a:rPr lang="hr-HR" sz="2800" dirty="0"/>
              <a:t>, </a:t>
            </a:r>
            <a:r>
              <a:rPr lang="hr-HR" sz="2800" dirty="0" err="1"/>
              <a:t>language</a:t>
            </a:r>
            <a:r>
              <a:rPr lang="hr-HR" sz="2800" dirty="0"/>
              <a:t> </a:t>
            </a:r>
            <a:r>
              <a:rPr lang="hr-HR" sz="2800" dirty="0" err="1"/>
              <a:t>mediation</a:t>
            </a:r>
            <a:r>
              <a:rPr lang="en-GB" sz="2800" dirty="0"/>
              <a:t>)</a:t>
            </a:r>
          </a:p>
          <a:p>
            <a:r>
              <a:rPr lang="en-GB" sz="2800" dirty="0"/>
              <a:t>Tasks that boosted students activity</a:t>
            </a:r>
          </a:p>
          <a:p>
            <a:r>
              <a:rPr lang="en-GB" sz="2800" dirty="0"/>
              <a:t>Formative </a:t>
            </a:r>
            <a:r>
              <a:rPr lang="en-GB" sz="2800" dirty="0" err="1"/>
              <a:t>assessement</a:t>
            </a:r>
            <a:r>
              <a:rPr lang="en-GB" sz="2800" dirty="0"/>
              <a:t> (digital tools)</a:t>
            </a:r>
          </a:p>
          <a:p>
            <a:r>
              <a:rPr lang="en-GB" sz="2800" dirty="0" err="1"/>
              <a:t>Intitutional</a:t>
            </a:r>
            <a:r>
              <a:rPr lang="en-GB" sz="2800" dirty="0"/>
              <a:t> support given to students (computers, teachers’ help using the </a:t>
            </a:r>
            <a:r>
              <a:rPr lang="en-GB" sz="2800" dirty="0" err="1"/>
              <a:t>equipement</a:t>
            </a:r>
            <a:r>
              <a:rPr lang="en-GB" sz="2800" dirty="0"/>
              <a:t>)</a:t>
            </a:r>
          </a:p>
          <a:p>
            <a:pPr marL="0" indent="0">
              <a:buNone/>
            </a:pPr>
            <a:endParaRPr lang="fr-FR" sz="2800" dirty="0"/>
          </a:p>
        </p:txBody>
      </p:sp>
      <p:pic>
        <p:nvPicPr>
          <p:cNvPr id="5" name="Rezervirano mjesto sadržaja 4" descr="Slika na kojoj se prikazuje soba&#10;&#10;Opis je automatski generiran">
            <a:extLst>
              <a:ext uri="{FF2B5EF4-FFF2-40B4-BE49-F238E27FC236}">
                <a16:creationId xmlns:a16="http://schemas.microsoft.com/office/drawing/2014/main" id="{A77C8B74-2C05-011D-57D7-9FC2E77DBE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6774" y="880072"/>
            <a:ext cx="2533422" cy="2533422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pic>
        <p:nvPicPr>
          <p:cNvPr id="7" name="Picture 5" descr="C:\Users\Harvey Norman\Desktop\ecrire 2.png">
            <a:extLst>
              <a:ext uri="{FF2B5EF4-FFF2-40B4-BE49-F238E27FC236}">
                <a16:creationId xmlns:a16="http://schemas.microsoft.com/office/drawing/2014/main" id="{5085246A-113F-06B3-2B83-DAEDB14CA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507649" y="993703"/>
            <a:ext cx="2140587" cy="2140587"/>
          </a:xfrm>
          <a:custGeom>
            <a:avLst/>
            <a:gdLst/>
            <a:ahLst/>
            <a:cxnLst/>
            <a:rect l="l" t="t" r="r" b="b"/>
            <a:pathLst>
              <a:path w="2548728" h="2548728">
                <a:moveTo>
                  <a:pt x="107301" y="0"/>
                </a:moveTo>
                <a:lnTo>
                  <a:pt x="2441427" y="0"/>
                </a:lnTo>
                <a:cubicBezTo>
                  <a:pt x="2500688" y="0"/>
                  <a:pt x="2548728" y="48040"/>
                  <a:pt x="2548728" y="107301"/>
                </a:cubicBezTo>
                <a:lnTo>
                  <a:pt x="2548728" y="2441427"/>
                </a:lnTo>
                <a:cubicBezTo>
                  <a:pt x="2548728" y="2500688"/>
                  <a:pt x="2500688" y="2548728"/>
                  <a:pt x="2441427" y="2548728"/>
                </a:cubicBezTo>
                <a:lnTo>
                  <a:pt x="107301" y="2548728"/>
                </a:lnTo>
                <a:cubicBezTo>
                  <a:pt x="48040" y="2548728"/>
                  <a:pt x="0" y="2500688"/>
                  <a:pt x="0" y="2441427"/>
                </a:cubicBezTo>
                <a:lnTo>
                  <a:pt x="0" y="107301"/>
                </a:lnTo>
                <a:cubicBezTo>
                  <a:pt x="0" y="48040"/>
                  <a:pt x="48040" y="0"/>
                  <a:pt x="107301" y="0"/>
                </a:cubicBezTo>
                <a:close/>
              </a:path>
            </a:pathLst>
          </a:custGeom>
          <a:noFill/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5232855-4DF1-D631-5DE1-9D6AA00590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06774" y="3977428"/>
            <a:ext cx="2552700" cy="1846370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259CFAD-AB82-94DF-4202-75B5771F083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473872" y="3212688"/>
            <a:ext cx="2533423" cy="2533423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232" y="6356350"/>
            <a:ext cx="1211855" cy="501650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1FF25AD-D64E-45A0-B2D0-F4A6AB09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95502">
            <a:off x="10118500" y="6009536"/>
            <a:ext cx="1702506" cy="951685"/>
          </a:xfrm>
          <a:custGeom>
            <a:avLst/>
            <a:gdLst>
              <a:gd name="connsiteX0" fmla="*/ 1585229 w 1702506"/>
              <a:gd name="connsiteY0" fmla="*/ 764759 h 951685"/>
              <a:gd name="connsiteX1" fmla="*/ 1623024 w 1702506"/>
              <a:gd name="connsiteY1" fmla="*/ 792810 h 951685"/>
              <a:gd name="connsiteX2" fmla="*/ 1702506 w 1702506"/>
              <a:gd name="connsiteY2" fmla="*/ 951685 h 951685"/>
              <a:gd name="connsiteX3" fmla="*/ 1551862 w 1702506"/>
              <a:gd name="connsiteY3" fmla="*/ 933877 h 951685"/>
              <a:gd name="connsiteX4" fmla="*/ 1513200 w 1702506"/>
              <a:gd name="connsiteY4" fmla="*/ 856627 h 951685"/>
              <a:gd name="connsiteX5" fmla="*/ 1538499 w 1702506"/>
              <a:gd name="connsiteY5" fmla="*/ 770415 h 951685"/>
              <a:gd name="connsiteX6" fmla="*/ 1585229 w 1702506"/>
              <a:gd name="connsiteY6" fmla="*/ 764759 h 951685"/>
              <a:gd name="connsiteX7" fmla="*/ 933455 w 1702506"/>
              <a:gd name="connsiteY7" fmla="*/ 161308 h 951685"/>
              <a:gd name="connsiteX8" fmla="*/ 957797 w 1702506"/>
              <a:gd name="connsiteY8" fmla="*/ 167970 h 951685"/>
              <a:gd name="connsiteX9" fmla="*/ 1286982 w 1702506"/>
              <a:gd name="connsiteY9" fmla="*/ 387616 h 951685"/>
              <a:gd name="connsiteX10" fmla="*/ 1293725 w 1702506"/>
              <a:gd name="connsiteY10" fmla="*/ 477075 h 951685"/>
              <a:gd name="connsiteX11" fmla="*/ 1245453 w 1702506"/>
              <a:gd name="connsiteY11" fmla="*/ 499154 h 951685"/>
              <a:gd name="connsiteX12" fmla="*/ 1245167 w 1702506"/>
              <a:gd name="connsiteY12" fmla="*/ 499154 h 951685"/>
              <a:gd name="connsiteX13" fmla="*/ 1203638 w 1702506"/>
              <a:gd name="connsiteY13" fmla="*/ 484104 h 951685"/>
              <a:gd name="connsiteX14" fmla="*/ 900647 w 1702506"/>
              <a:gd name="connsiteY14" fmla="*/ 281508 h 951685"/>
              <a:gd name="connsiteX15" fmla="*/ 872454 w 1702506"/>
              <a:gd name="connsiteY15" fmla="*/ 196164 h 951685"/>
              <a:gd name="connsiteX16" fmla="*/ 933455 w 1702506"/>
              <a:gd name="connsiteY16" fmla="*/ 161308 h 951685"/>
              <a:gd name="connsiteX17" fmla="*/ 454020 w 1702506"/>
              <a:gd name="connsiteY17" fmla="*/ 13474 h 951685"/>
              <a:gd name="connsiteX18" fmla="*/ 477919 w 1702506"/>
              <a:gd name="connsiteY18" fmla="*/ 21437 h 951685"/>
              <a:gd name="connsiteX19" fmla="*/ 509236 w 1702506"/>
              <a:gd name="connsiteY19" fmla="*/ 84182 h 951685"/>
              <a:gd name="connsiteX20" fmla="*/ 445829 w 1702506"/>
              <a:gd name="connsiteY20" fmla="*/ 139871 h 951685"/>
              <a:gd name="connsiteX21" fmla="*/ 437447 w 1702506"/>
              <a:gd name="connsiteY21" fmla="*/ 139395 h 951685"/>
              <a:gd name="connsiteX22" fmla="*/ 73211 w 1702506"/>
              <a:gd name="connsiteY22" fmla="*/ 137204 h 951685"/>
              <a:gd name="connsiteX23" fmla="*/ 749 w 1702506"/>
              <a:gd name="connsiteY23" fmla="*/ 84082 h 951685"/>
              <a:gd name="connsiteX24" fmla="*/ 53871 w 1702506"/>
              <a:gd name="connsiteY24" fmla="*/ 11621 h 951685"/>
              <a:gd name="connsiteX25" fmla="*/ 58352 w 1702506"/>
              <a:gd name="connsiteY25" fmla="*/ 11093 h 951685"/>
              <a:gd name="connsiteX26" fmla="*/ 454020 w 1702506"/>
              <a:gd name="connsiteY26" fmla="*/ 13474 h 95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02506" h="951685"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lnTo>
                  <a:pt x="1702506" y="951685"/>
                </a:lnTo>
                <a:lnTo>
                  <a:pt x="1551862" y="933877"/>
                </a:lnTo>
                <a:lnTo>
                  <a:pt x="1513200" y="856627"/>
                </a:ln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933455" y="161308"/>
                </a:moveTo>
                <a:cubicBezTo>
                  <a:pt x="941692" y="161855"/>
                  <a:pt x="949960" y="164024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5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89" y="172649"/>
                  <a:pt x="908742" y="159670"/>
                  <a:pt x="933455" y="161308"/>
                </a:cubicBezTo>
                <a:close/>
                <a:moveTo>
                  <a:pt x="454020" y="13474"/>
                </a:moveTo>
                <a:cubicBezTo>
                  <a:pt x="462713" y="14543"/>
                  <a:pt x="470778" y="17324"/>
                  <a:pt x="477919" y="21437"/>
                </a:cubicBez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5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27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5854CCD-9958-E82C-EC63-45115DF1A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Hybrid learning in virtual classrooms </a:t>
            </a:r>
            <a:endParaRPr lang="fr-FR">
              <a:solidFill>
                <a:srgbClr val="FFFFFF"/>
              </a:solidFill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zervirano mjesto sadržaja 2">
            <a:extLst>
              <a:ext uri="{FF2B5EF4-FFF2-40B4-BE49-F238E27FC236}">
                <a16:creationId xmlns:a16="http://schemas.microsoft.com/office/drawing/2014/main" id="{3AC72748-11B0-8C2A-FB5F-50EA80AF9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GB" sz="2800" dirty="0"/>
              <a:t>Virtual lessons lasted 40 minutes </a:t>
            </a:r>
            <a:endParaRPr lang="hr-HR" sz="2800" dirty="0"/>
          </a:p>
          <a:p>
            <a:r>
              <a:rPr lang="en-GB" sz="2800" dirty="0"/>
              <a:t>Teaching in VC was really challenging but students accepted this way of learning and tried to be as active as they could.</a:t>
            </a:r>
          </a:p>
          <a:p>
            <a:r>
              <a:rPr lang="en-GB" sz="2800" dirty="0"/>
              <a:t>Platforms provided by the Ministry of </a:t>
            </a:r>
            <a:r>
              <a:rPr lang="hr-HR" sz="2800" dirty="0"/>
              <a:t>Science and </a:t>
            </a:r>
            <a:r>
              <a:rPr lang="en-GB" sz="2800" dirty="0"/>
              <a:t>education and Croatian Academic and Research Network</a:t>
            </a:r>
          </a:p>
          <a:p>
            <a:pPr marL="0" indent="0">
              <a:buNone/>
            </a:pPr>
            <a:r>
              <a:rPr lang="en-GB" sz="2800" dirty="0"/>
              <a:t>   MS Teams, </a:t>
            </a:r>
            <a:r>
              <a:rPr lang="en-GB" sz="2800" dirty="0" err="1"/>
              <a:t>Loomen</a:t>
            </a:r>
            <a:r>
              <a:rPr lang="en-GB" sz="2800" dirty="0"/>
              <a:t>, Google Classroom</a:t>
            </a:r>
            <a:endParaRPr lang="hr-HR" sz="2800" dirty="0"/>
          </a:p>
          <a:p>
            <a:r>
              <a:rPr lang="hr-HR" sz="2800" dirty="0"/>
              <a:t>For </a:t>
            </a:r>
            <a:r>
              <a:rPr lang="hr-HR" sz="2800" dirty="0" err="1"/>
              <a:t>sign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teachers</a:t>
            </a:r>
            <a:r>
              <a:rPr lang="hr-HR" sz="2800" dirty="0"/>
              <a:t> and </a:t>
            </a:r>
            <a:r>
              <a:rPr lang="hr-HR" sz="2800" dirty="0" err="1"/>
              <a:t>students</a:t>
            </a:r>
            <a:r>
              <a:rPr lang="hr-HR" sz="2800" dirty="0"/>
              <a:t> use </a:t>
            </a:r>
            <a:r>
              <a:rPr lang="hr-HR" sz="2800" dirty="0" err="1"/>
              <a:t>their</a:t>
            </a:r>
            <a:r>
              <a:rPr lang="hr-HR" sz="2800" dirty="0"/>
              <a:t> AAI </a:t>
            </a:r>
            <a:r>
              <a:rPr lang="hr-HR" sz="2800" dirty="0" err="1"/>
              <a:t>identity</a:t>
            </a:r>
            <a:r>
              <a:rPr lang="hr-HR" sz="2800" dirty="0"/>
              <a:t> </a:t>
            </a:r>
          </a:p>
          <a:p>
            <a:r>
              <a:rPr lang="hr-HR" sz="2800" dirty="0"/>
              <a:t> Digital </a:t>
            </a:r>
            <a:r>
              <a:rPr lang="hr-HR" sz="2800" dirty="0" err="1"/>
              <a:t>identity</a:t>
            </a:r>
            <a:r>
              <a:rPr lang="hr-HR" sz="2800" dirty="0"/>
              <a:t>  name.familyname@skole.hr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9406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64211FB-BC98-795A-F500-E387D1207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hr-HR">
                <a:solidFill>
                  <a:srgbClr val="FFFFFF"/>
                </a:solidFill>
              </a:rPr>
              <a:t>Conclusion - </a:t>
            </a:r>
            <a:r>
              <a:rPr lang="en-US">
                <a:solidFill>
                  <a:srgbClr val="FFFFFF"/>
                </a:solidFill>
                <a:latin typeface="Segoe UI Semilight"/>
                <a:cs typeface="Segoe UI Semilight"/>
              </a:rPr>
              <a:t>Lessons learned and ways forward</a:t>
            </a:r>
            <a:endParaRPr lang="hr-HR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C64F456-E6CF-4E6B-3C3A-0B966F8F6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hr-HR" sz="2600" dirty="0"/>
              <a:t>I</a:t>
            </a:r>
            <a:r>
              <a:rPr lang="en-US" sz="2600" dirty="0" err="1"/>
              <a:t>nteractive</a:t>
            </a:r>
            <a:r>
              <a:rPr lang="en-US" sz="2600" dirty="0"/>
              <a:t> lessons made </a:t>
            </a:r>
            <a:r>
              <a:rPr lang="en-GB" sz="2600" dirty="0"/>
              <a:t>by</a:t>
            </a:r>
            <a:r>
              <a:rPr lang="en-US" sz="2600" dirty="0"/>
              <a:t> the aid of different digital tools proved to be effective in developing learning competences but also keeping students</a:t>
            </a:r>
            <a:r>
              <a:rPr lang="hr-HR" sz="2600" dirty="0"/>
              <a:t> </a:t>
            </a:r>
            <a:r>
              <a:rPr lang="hr-HR" sz="2600" dirty="0" err="1"/>
              <a:t>active</a:t>
            </a:r>
            <a:r>
              <a:rPr lang="hr-HR" sz="2600" dirty="0"/>
              <a:t> and </a:t>
            </a:r>
            <a:r>
              <a:rPr lang="en-US" sz="2600" dirty="0"/>
              <a:t> motivated for language learning in classrooms as well as in virtual classrooms.</a:t>
            </a:r>
            <a:endParaRPr lang="hr-HR" sz="2600" dirty="0"/>
          </a:p>
          <a:p>
            <a:r>
              <a:rPr lang="en-US" sz="2600" dirty="0"/>
              <a:t>Teachers in Croatia shifted to online teaching rather quickly, due to well </a:t>
            </a:r>
            <a:r>
              <a:rPr lang="en-GB" sz="2600" dirty="0" err="1"/>
              <a:t>organi</a:t>
            </a:r>
            <a:r>
              <a:rPr lang="hr-HR" sz="2600" dirty="0"/>
              <a:t>z</a:t>
            </a:r>
            <a:r>
              <a:rPr lang="en-US" sz="2600" dirty="0"/>
              <a:t>ed teaching and learning platforms</a:t>
            </a:r>
            <a:r>
              <a:rPr lang="hr-HR" sz="2600" dirty="0"/>
              <a:t>, </a:t>
            </a:r>
            <a:r>
              <a:rPr lang="en-US" sz="2600" dirty="0"/>
              <a:t>already existed (before the Covid pandemic) </a:t>
            </a:r>
            <a:endParaRPr lang="hr-HR" sz="2600" dirty="0"/>
          </a:p>
          <a:p>
            <a:r>
              <a:rPr lang="hr-HR" sz="2600" dirty="0" err="1"/>
              <a:t>Teachers</a:t>
            </a:r>
            <a:r>
              <a:rPr lang="en-US" sz="2600" dirty="0"/>
              <a:t> supported each other in different challenges</a:t>
            </a:r>
            <a:r>
              <a:rPr lang="hr-HR" sz="2600" dirty="0"/>
              <a:t>.</a:t>
            </a:r>
          </a:p>
          <a:p>
            <a:r>
              <a:rPr lang="hr-HR" sz="2600" dirty="0" err="1"/>
              <a:t>Teachers</a:t>
            </a:r>
            <a:r>
              <a:rPr lang="hr-HR" sz="2600" dirty="0"/>
              <a:t> </a:t>
            </a:r>
            <a:r>
              <a:rPr lang="hr-HR" sz="2600" dirty="0" err="1"/>
              <a:t>shared</a:t>
            </a:r>
            <a:r>
              <a:rPr lang="hr-HR" sz="2600" dirty="0"/>
              <a:t> </a:t>
            </a:r>
            <a:r>
              <a:rPr lang="hr-HR" sz="2600" dirty="0" err="1"/>
              <a:t>teaching</a:t>
            </a:r>
            <a:r>
              <a:rPr lang="hr-HR" sz="2600" dirty="0"/>
              <a:t> </a:t>
            </a:r>
            <a:r>
              <a:rPr lang="hr-HR" sz="2600" dirty="0" err="1"/>
              <a:t>materials</a:t>
            </a:r>
            <a:r>
              <a:rPr lang="hr-HR" sz="2600" dirty="0"/>
              <a:t> and </a:t>
            </a:r>
            <a:r>
              <a:rPr lang="hr-HR" sz="2600" dirty="0" err="1"/>
              <a:t>activities</a:t>
            </a:r>
            <a:r>
              <a:rPr lang="hr-HR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638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E0056-48FE-4C86-BA24-638C8A9F8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Webography</a:t>
            </a:r>
            <a:endParaRPr lang="hr-HR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DEAB-4678-4992-BC43-F763B37D9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143" y="1628800"/>
            <a:ext cx="11021543" cy="3872380"/>
          </a:xfrm>
        </p:spPr>
        <p:txBody>
          <a:bodyPr>
            <a:normAutofit fontScale="92500"/>
          </a:bodyPr>
          <a:lstStyle/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endParaRPr lang="hr-HR" dirty="0"/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hr-HR" dirty="0">
                <a:hlinkClick r:id="rId2"/>
              </a:rPr>
              <a:t>https://www.azoo.hr/najave-i-izvjesca-arhiva/hibridno-ucenje-i-poucavanje-iz-francuskoga-jezika/</a:t>
            </a:r>
            <a:endParaRPr lang="hr-HR" dirty="0"/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hr-HR" dirty="0">
                <a:hlinkClick r:id="rId3"/>
              </a:rPr>
              <a:t>https://mzo.gov.hr/news/coronavirus-organisation-of-distance-teaching-and-learning-in-croatia/3634</a:t>
            </a:r>
            <a:endParaRPr lang="hr-HR" dirty="0"/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hr-HR" dirty="0">
                <a:hlinkClick r:id="rId4"/>
              </a:rPr>
              <a:t>https://i-nastava.gov.hr/</a:t>
            </a:r>
            <a:endParaRPr lang="hr-HR" dirty="0"/>
          </a:p>
          <a:p>
            <a:pPr>
              <a:buClr>
                <a:schemeClr val="accent5">
                  <a:lumMod val="75000"/>
                </a:schemeClr>
              </a:buClr>
            </a:pPr>
            <a:r>
              <a:rPr lang="hr-HR" dirty="0">
                <a:hlinkClick r:id="rId5"/>
              </a:rPr>
              <a:t>https://mzo.gov.hr/news/coordinated-research-and-innovation-actions-across-the-eu-to-reinforce-the-fight-against-covid-19/3669</a:t>
            </a:r>
            <a:endParaRPr lang="hr-HR" dirty="0"/>
          </a:p>
          <a:p>
            <a:pPr>
              <a:buClr>
                <a:schemeClr val="accent5">
                  <a:lumMod val="75000"/>
                </a:schemeClr>
              </a:buClr>
            </a:pPr>
            <a:endParaRPr lang="hr-HR" dirty="0"/>
          </a:p>
          <a:p>
            <a:pPr marL="0" indent="0">
              <a:buClr>
                <a:schemeClr val="accent5">
                  <a:lumMod val="75000"/>
                </a:schemeClr>
              </a:buClr>
              <a:buNone/>
            </a:pPr>
            <a:endParaRPr lang="hr-HR" dirty="0"/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hr-HR" dirty="0"/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hr-HR" dirty="0"/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hr-HR" sz="3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hr-HR" sz="3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244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EFC920F-B85A-4068-BD93-41064EDE9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559108-BBAE-426C-8564-051D2BA6D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BC35EE-6650-42D2-AEFB-4B7CD1AFC9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952C743-9049-4DFB-878B-2AB07B6E4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F18AC-43E3-4257-A2AF-08DF4AFEC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17" y="1229903"/>
            <a:ext cx="5813830" cy="962953"/>
          </a:xfrm>
        </p:spPr>
        <p:txBody>
          <a:bodyPr anchor="b">
            <a:normAutofit fontScale="90000"/>
          </a:bodyPr>
          <a:lstStyle/>
          <a:p>
            <a:r>
              <a:rPr lang="hr-HR" dirty="0">
                <a:latin typeface="Segoe UI Semilight"/>
                <a:cs typeface="Segoe UI Semilight"/>
              </a:rPr>
              <a:t>Workshop  outcomes:</a:t>
            </a:r>
            <a:br>
              <a:rPr lang="hr-HR" sz="2900" dirty="0"/>
            </a:br>
            <a:endParaRPr lang="en-US" sz="29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39885" y="2372170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8437D-1B28-4B4D-A0D4-281318FB1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149" y="2480300"/>
            <a:ext cx="6895019" cy="384863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 sz="2800" dirty="0">
                <a:latin typeface="Segoe UI Semilight"/>
                <a:cs typeface="Segoe UI Semilight"/>
              </a:rPr>
              <a:t>To </a:t>
            </a:r>
            <a:r>
              <a:rPr lang="en-GB" sz="2800" dirty="0">
                <a:latin typeface="Segoe UI Semilight"/>
                <a:cs typeface="Segoe UI Semilight"/>
              </a:rPr>
              <a:t>explain</a:t>
            </a:r>
            <a:r>
              <a:rPr lang="hr-HR" sz="2800" dirty="0">
                <a:latin typeface="Segoe UI Semilight"/>
                <a:cs typeface="Segoe UI Semilight"/>
              </a:rPr>
              <a:t> </a:t>
            </a:r>
            <a:r>
              <a:rPr lang="en-GB" sz="2800" dirty="0">
                <a:latin typeface="Segoe UI Semilight"/>
                <a:cs typeface="Segoe UI Semilight"/>
              </a:rPr>
              <a:t>three</a:t>
            </a:r>
            <a:r>
              <a:rPr lang="hr-HR" sz="2800" dirty="0">
                <a:latin typeface="Segoe UI Semilight"/>
                <a:cs typeface="Segoe UI Semilight"/>
              </a:rPr>
              <a:t> - </a:t>
            </a:r>
            <a:r>
              <a:rPr lang="hr-HR" sz="2800" dirty="0" err="1">
                <a:latin typeface="Segoe UI Semilight"/>
                <a:cs typeface="Segoe UI Semilight"/>
              </a:rPr>
              <a:t>way</a:t>
            </a:r>
            <a:r>
              <a:rPr lang="hr-HR" sz="2800" dirty="0">
                <a:latin typeface="Segoe UI Semilight"/>
                <a:cs typeface="Segoe UI Semilight"/>
              </a:rPr>
              <a:t> </a:t>
            </a:r>
            <a:r>
              <a:rPr lang="en-GB" sz="2800" dirty="0">
                <a:latin typeface="Segoe UI Semilight"/>
                <a:cs typeface="Segoe UI Semilight"/>
              </a:rPr>
              <a:t>organization</a:t>
            </a:r>
            <a:r>
              <a:rPr lang="hr-HR" sz="2800" dirty="0">
                <a:latin typeface="Segoe UI Semilight"/>
                <a:cs typeface="Segoe UI Semilight"/>
              </a:rPr>
              <a:t> </a:t>
            </a:r>
            <a:r>
              <a:rPr lang="hr-HR" sz="2800" dirty="0" err="1">
                <a:latin typeface="Segoe UI Semilight"/>
                <a:cs typeface="Segoe UI Semilight"/>
              </a:rPr>
              <a:t>of</a:t>
            </a:r>
            <a:r>
              <a:rPr lang="hr-HR" sz="2800" dirty="0">
                <a:latin typeface="Segoe UI Semilight"/>
                <a:cs typeface="Segoe UI Semilight"/>
              </a:rPr>
              <a:t> distance </a:t>
            </a:r>
            <a:r>
              <a:rPr lang="hr-HR" sz="2800" dirty="0" err="1">
                <a:latin typeface="Segoe UI Semilight"/>
                <a:cs typeface="Segoe UI Semilight"/>
              </a:rPr>
              <a:t>learning</a:t>
            </a:r>
            <a:r>
              <a:rPr lang="hr-HR" sz="2800" dirty="0">
                <a:latin typeface="Segoe UI Semilight"/>
                <a:cs typeface="Segoe UI Semilight"/>
              </a:rPr>
              <a:t> </a:t>
            </a:r>
            <a:r>
              <a:rPr lang="hr-HR" sz="2800" dirty="0" err="1">
                <a:latin typeface="Segoe UI Semilight"/>
                <a:cs typeface="Segoe UI Semilight"/>
              </a:rPr>
              <a:t>in</a:t>
            </a:r>
            <a:r>
              <a:rPr lang="hr-HR" sz="2800" dirty="0">
                <a:latin typeface="Segoe UI Semilight"/>
                <a:cs typeface="Segoe UI Semilight"/>
              </a:rPr>
              <a:t> Croatia,</a:t>
            </a:r>
          </a:p>
          <a:p>
            <a:r>
              <a:rPr lang="hr-HR" sz="2800" dirty="0">
                <a:latin typeface="Segoe UI Semilight"/>
                <a:cs typeface="Segoe UI Semilight"/>
              </a:rPr>
              <a:t>To </a:t>
            </a:r>
            <a:r>
              <a:rPr lang="en-GB" sz="2800" dirty="0">
                <a:latin typeface="Segoe UI Semilight"/>
                <a:cs typeface="Segoe UI Semilight"/>
              </a:rPr>
              <a:t>explain</a:t>
            </a:r>
            <a:r>
              <a:rPr lang="hr-HR" sz="2800" dirty="0">
                <a:latin typeface="Segoe UI Semilight"/>
                <a:cs typeface="Segoe UI Semilight"/>
              </a:rPr>
              <a:t> the </a:t>
            </a:r>
            <a:r>
              <a:rPr lang="hr-HR" sz="2800" dirty="0" err="1">
                <a:latin typeface="Segoe UI Semilight"/>
                <a:cs typeface="Segoe UI Semilight"/>
              </a:rPr>
              <a:t>support</a:t>
            </a:r>
            <a:r>
              <a:rPr lang="hr-HR" sz="2800" dirty="0">
                <a:latin typeface="Segoe UI Semilight"/>
                <a:cs typeface="Segoe UI Semilight"/>
              </a:rPr>
              <a:t> </a:t>
            </a:r>
            <a:r>
              <a:rPr lang="hr-HR" sz="2800" dirty="0" err="1">
                <a:latin typeface="Segoe UI Semilight"/>
                <a:cs typeface="Segoe UI Semilight"/>
              </a:rPr>
              <a:t>given</a:t>
            </a:r>
            <a:r>
              <a:rPr lang="hr-HR" sz="2800" dirty="0">
                <a:latin typeface="Segoe UI Semilight"/>
                <a:cs typeface="Segoe UI Semilight"/>
              </a:rPr>
              <a:t> to </a:t>
            </a:r>
            <a:r>
              <a:rPr lang="hr-HR" sz="2800" dirty="0" err="1">
                <a:latin typeface="Segoe UI Semilight"/>
                <a:cs typeface="Segoe UI Semilight"/>
              </a:rPr>
              <a:t>teachers</a:t>
            </a:r>
            <a:r>
              <a:rPr lang="hr-HR" sz="2800" dirty="0">
                <a:latin typeface="Segoe UI Semilight"/>
                <a:cs typeface="Segoe UI Semilight"/>
              </a:rPr>
              <a:t> and </a:t>
            </a:r>
            <a:r>
              <a:rPr lang="hr-HR" sz="2800" dirty="0" err="1">
                <a:latin typeface="Segoe UI Semilight"/>
                <a:cs typeface="Segoe UI Semilight"/>
              </a:rPr>
              <a:t>students</a:t>
            </a:r>
            <a:r>
              <a:rPr lang="hr-HR" sz="2800" dirty="0">
                <a:latin typeface="Segoe UI Semilight"/>
                <a:cs typeface="Segoe UI Semilight"/>
              </a:rPr>
              <a:t> </a:t>
            </a:r>
            <a:r>
              <a:rPr lang="hr-HR" sz="2800" dirty="0" err="1">
                <a:latin typeface="Segoe UI Semilight"/>
                <a:cs typeface="Segoe UI Semilight"/>
              </a:rPr>
              <a:t>by</a:t>
            </a:r>
            <a:r>
              <a:rPr lang="hr-HR" sz="2800" dirty="0">
                <a:latin typeface="Segoe UI Semilight"/>
                <a:cs typeface="Segoe UI Semilight"/>
              </a:rPr>
              <a:t> the </a:t>
            </a:r>
            <a:r>
              <a:rPr lang="hr-HR" sz="2800" dirty="0" err="1">
                <a:latin typeface="Segoe UI Semilight"/>
                <a:cs typeface="Segoe UI Semilight"/>
              </a:rPr>
              <a:t>Ministry</a:t>
            </a:r>
            <a:r>
              <a:rPr lang="hr-HR" sz="2800" dirty="0">
                <a:latin typeface="Segoe UI Semilight"/>
                <a:cs typeface="Segoe UI Semilight"/>
              </a:rPr>
              <a:t> </a:t>
            </a:r>
            <a:r>
              <a:rPr lang="hr-HR" sz="2800" dirty="0" err="1">
                <a:latin typeface="Segoe UI Semilight"/>
                <a:cs typeface="Segoe UI Semilight"/>
              </a:rPr>
              <a:t>of</a:t>
            </a:r>
            <a:r>
              <a:rPr lang="hr-HR" sz="2800" dirty="0">
                <a:latin typeface="Segoe UI Semilight"/>
                <a:cs typeface="Segoe UI Semilight"/>
              </a:rPr>
              <a:t> Science and </a:t>
            </a:r>
            <a:r>
              <a:rPr lang="hr-HR" sz="2800" dirty="0" err="1">
                <a:latin typeface="Segoe UI Semilight"/>
                <a:cs typeface="Segoe UI Semilight"/>
              </a:rPr>
              <a:t>Education</a:t>
            </a:r>
            <a:r>
              <a:rPr lang="hr-HR" sz="2800" dirty="0">
                <a:latin typeface="Segoe UI Semilight"/>
                <a:cs typeface="Segoe UI Semilight"/>
              </a:rPr>
              <a:t> and </a:t>
            </a:r>
            <a:r>
              <a:rPr lang="hr-HR" sz="2800" dirty="0" err="1">
                <a:latin typeface="Segoe UI Semilight"/>
                <a:cs typeface="Segoe UI Semilight"/>
              </a:rPr>
              <a:t>Teacher</a:t>
            </a:r>
            <a:r>
              <a:rPr lang="hr-HR" sz="2800" dirty="0">
                <a:latin typeface="Segoe UI Semilight"/>
                <a:cs typeface="Segoe UI Semilight"/>
              </a:rPr>
              <a:t> Training </a:t>
            </a:r>
            <a:r>
              <a:rPr lang="hr-HR" sz="2800" dirty="0" err="1">
                <a:latin typeface="Segoe UI Semilight"/>
                <a:cs typeface="Segoe UI Semilight"/>
              </a:rPr>
              <a:t>Agency</a:t>
            </a:r>
            <a:r>
              <a:rPr lang="hr-HR" sz="2800" dirty="0">
                <a:latin typeface="Segoe UI Semilight"/>
                <a:cs typeface="Segoe UI Semilight"/>
              </a:rPr>
              <a:t>,</a:t>
            </a:r>
          </a:p>
          <a:p>
            <a:r>
              <a:rPr lang="hr-HR" sz="2800" dirty="0">
                <a:latin typeface="Segoe UI Semilight"/>
                <a:cs typeface="Segoe UI Semilight"/>
              </a:rPr>
              <a:t>To </a:t>
            </a:r>
            <a:r>
              <a:rPr lang="hr-HR" sz="2800" dirty="0" err="1">
                <a:latin typeface="Segoe UI Semilight"/>
                <a:cs typeface="Segoe UI Semilight"/>
              </a:rPr>
              <a:t>motivate</a:t>
            </a:r>
            <a:r>
              <a:rPr lang="hr-HR" sz="2800" dirty="0">
                <a:latin typeface="Segoe UI Semilight"/>
                <a:cs typeface="Segoe UI Semilight"/>
              </a:rPr>
              <a:t> </a:t>
            </a:r>
            <a:r>
              <a:rPr lang="hr-HR" sz="2800" dirty="0" err="1">
                <a:latin typeface="Segoe UI Semilight"/>
                <a:cs typeface="Segoe UI Semilight"/>
              </a:rPr>
              <a:t>collegues</a:t>
            </a:r>
            <a:r>
              <a:rPr lang="hr-HR" sz="2800" dirty="0">
                <a:latin typeface="Segoe UI Semilight"/>
                <a:cs typeface="Segoe UI Semilight"/>
              </a:rPr>
              <a:t> to use </a:t>
            </a:r>
            <a:r>
              <a:rPr lang="hr-HR" sz="2800" dirty="0" err="1">
                <a:latin typeface="Segoe UI Semilight"/>
                <a:cs typeface="Segoe UI Semilight"/>
              </a:rPr>
              <a:t>examples</a:t>
            </a:r>
            <a:r>
              <a:rPr lang="hr-HR" sz="2800" dirty="0">
                <a:latin typeface="Segoe UI Semilight"/>
                <a:cs typeface="Segoe UI Semilight"/>
              </a:rPr>
              <a:t> </a:t>
            </a:r>
            <a:r>
              <a:rPr lang="hr-HR" sz="2800" dirty="0" err="1">
                <a:latin typeface="Segoe UI Semilight"/>
                <a:cs typeface="Segoe UI Semilight"/>
              </a:rPr>
              <a:t>of</a:t>
            </a:r>
            <a:r>
              <a:rPr lang="hr-HR" sz="2800" dirty="0">
                <a:latin typeface="Segoe UI Semilight"/>
                <a:cs typeface="Segoe UI Semilight"/>
              </a:rPr>
              <a:t> </a:t>
            </a:r>
            <a:r>
              <a:rPr lang="hr-HR" sz="2800" dirty="0" err="1">
                <a:latin typeface="Segoe UI Semilight"/>
                <a:cs typeface="Segoe UI Semilight"/>
              </a:rPr>
              <a:t>good</a:t>
            </a:r>
            <a:r>
              <a:rPr lang="hr-HR" sz="2800" dirty="0">
                <a:latin typeface="Segoe UI Semilight"/>
                <a:cs typeface="Segoe UI Semilight"/>
              </a:rPr>
              <a:t> </a:t>
            </a:r>
            <a:r>
              <a:rPr lang="hr-HR" sz="2800" dirty="0" err="1">
                <a:latin typeface="Segoe UI Semilight"/>
                <a:cs typeface="Segoe UI Semilight"/>
              </a:rPr>
              <a:t>practice</a:t>
            </a:r>
            <a:r>
              <a:rPr lang="hr-HR" sz="2800" dirty="0">
                <a:latin typeface="Segoe UI Semilight"/>
                <a:cs typeface="Segoe UI Semilight"/>
              </a:rPr>
              <a:t> </a:t>
            </a:r>
            <a:r>
              <a:rPr lang="hr-HR" sz="2800" dirty="0" err="1">
                <a:latin typeface="Segoe UI Semilight"/>
                <a:cs typeface="Segoe UI Semilight"/>
              </a:rPr>
              <a:t>in</a:t>
            </a:r>
            <a:r>
              <a:rPr lang="hr-HR" sz="2800" dirty="0">
                <a:latin typeface="Segoe UI Semilight"/>
                <a:cs typeface="Segoe UI Semilight"/>
              </a:rPr>
              <a:t> </a:t>
            </a:r>
            <a:r>
              <a:rPr lang="hr-HR" sz="2800" dirty="0" err="1">
                <a:latin typeface="Segoe UI Semilight"/>
                <a:cs typeface="Segoe UI Semilight"/>
              </a:rPr>
              <a:t>their</a:t>
            </a:r>
            <a:r>
              <a:rPr lang="hr-HR" sz="2800" dirty="0">
                <a:latin typeface="Segoe UI Semilight"/>
                <a:cs typeface="Segoe UI Semilight"/>
              </a:rPr>
              <a:t> </a:t>
            </a:r>
            <a:r>
              <a:rPr lang="hr-HR" sz="2800" dirty="0" err="1">
                <a:latin typeface="Segoe UI Semilight"/>
                <a:cs typeface="Segoe UI Semilight"/>
              </a:rPr>
              <a:t>work</a:t>
            </a:r>
            <a:r>
              <a:rPr lang="hr-HR" sz="2800" dirty="0">
                <a:latin typeface="Segoe UI Semilight"/>
                <a:cs typeface="Segoe UI Semilight"/>
              </a:rPr>
              <a:t>.</a:t>
            </a:r>
            <a:endParaRPr lang="en-US" sz="2800" dirty="0">
              <a:latin typeface="Segoe UI Semilight"/>
              <a:cs typeface="Segoe UI Semilight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672FC5E-928F-9B0F-0555-155CA01DD3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7578483" y="838050"/>
            <a:ext cx="4075320" cy="393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5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CEACCE-1C65-7FEA-481F-E66B33139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260648"/>
            <a:ext cx="10275870" cy="952615"/>
          </a:xfrm>
        </p:spPr>
        <p:txBody>
          <a:bodyPr/>
          <a:lstStyle/>
          <a:p>
            <a:r>
              <a:rPr lang="hr-HR" dirty="0"/>
              <a:t>3 </a:t>
            </a:r>
            <a:r>
              <a:rPr lang="en-GB" dirty="0"/>
              <a:t>ways</a:t>
            </a:r>
            <a:r>
              <a:rPr lang="hr-HR" dirty="0"/>
              <a:t> of organizing distance </a:t>
            </a:r>
            <a:r>
              <a:rPr lang="en-GB" dirty="0"/>
              <a:t>learning</a:t>
            </a:r>
          </a:p>
        </p:txBody>
      </p:sp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87246361-F267-8C9B-783E-A9203353C7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3256838"/>
              </p:ext>
            </p:extLst>
          </p:nvPr>
        </p:nvGraphicFramePr>
        <p:xfrm>
          <a:off x="695400" y="1237697"/>
          <a:ext cx="10873208" cy="5544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290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0A37B9-2199-4C92-870C-C367CA673A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2B56BD-A6E7-4133-B875-E9C14EF843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4EFC08-7151-4EAC-BE71-83756730A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2D21EB-C202-4CDB-B9DD-96257A85D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2713B65-7B79-4C80-A2FE-C66AD66EB5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16476E-62A0-4BC6-AE97-A30C3E8C2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2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 descr="Slika na kojoj se prikazuje tekst&#10;&#10;Opis je automatski generiran">
            <a:extLst>
              <a:ext uri="{FF2B5EF4-FFF2-40B4-BE49-F238E27FC236}">
                <a16:creationId xmlns:a16="http://schemas.microsoft.com/office/drawing/2014/main" id="{D39A28DF-3836-94A3-181C-7CF0D860E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9614" y="4293096"/>
            <a:ext cx="3219967" cy="1890220"/>
          </a:xfrm>
          <a:prstGeom prst="rect">
            <a:avLst/>
          </a:prstGeom>
        </p:spPr>
      </p:pic>
      <p:sp>
        <p:nvSpPr>
          <p:cNvPr id="26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31569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389F9A1-521D-0EA8-B412-F02BBA035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024" y="416399"/>
            <a:ext cx="1890220" cy="1890220"/>
          </a:xfrm>
          <a:prstGeom prst="ellipse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E46B56F-C356-0673-4A49-51E2A3B5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366" y="2081457"/>
            <a:ext cx="3219967" cy="2142742"/>
          </a:xfrm>
          <a:prstGeom prst="rect">
            <a:avLst/>
          </a:prstGeom>
        </p:spPr>
      </p:pic>
      <p:graphicFrame>
        <p:nvGraphicFramePr>
          <p:cNvPr id="2" name="Diagram 2">
            <a:extLst>
              <a:ext uri="{FF2B5EF4-FFF2-40B4-BE49-F238E27FC236}">
                <a16:creationId xmlns:a16="http://schemas.microsoft.com/office/drawing/2014/main" id="{3A0E256D-2C19-5B52-4D1B-9BAF1A1E23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4620326"/>
              </p:ext>
            </p:extLst>
          </p:nvPr>
        </p:nvGraphicFramePr>
        <p:xfrm>
          <a:off x="439367" y="183345"/>
          <a:ext cx="7920880" cy="6741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8654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AEDAE27-7213-4D86-BEA2-79A5F6071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45397A-C207-4A83-B6CF-CE9F22D66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0B88F1-12EA-469D-8A14-3C4318B97D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2B5A21-A0C6-4DB0-852B-82A75ACDC3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7F93DD-EF82-4E45-A1B1-AA79B8CAF1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33B0AD-4885-48C2-B996-69C9BE8B40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F6C64B-4A06-4A01-8076-16B9A189AB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0CEACCE-1C65-7FEA-481F-E66B33139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hr-HR" sz="3700" dirty="0" err="1"/>
              <a:t>Teaching</a:t>
            </a:r>
            <a:r>
              <a:rPr lang="hr-HR" sz="3700" dirty="0"/>
              <a:t> on TV</a:t>
            </a:r>
            <a:br>
              <a:rPr lang="hr-HR" sz="3700" dirty="0"/>
            </a:br>
            <a:r>
              <a:rPr lang="hr-HR" sz="3700" dirty="0"/>
              <a:t> „ Škola na trećem”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09CD221-A4D8-0D8F-40D1-818F7E40C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1" y="2330505"/>
            <a:ext cx="5526468" cy="4605749"/>
          </a:xfrm>
        </p:spPr>
        <p:txBody>
          <a:bodyPr anchor="ctr">
            <a:normAutofit/>
          </a:bodyPr>
          <a:lstStyle/>
          <a:p>
            <a:r>
              <a:rPr lang="en-GB" sz="2400" dirty="0"/>
              <a:t>The young learner (age 7-10) TV programme broadcasted on national television channels</a:t>
            </a:r>
          </a:p>
          <a:p>
            <a:r>
              <a:rPr lang="en-GB" sz="2400" dirty="0"/>
              <a:t>4 hours daily for each class level</a:t>
            </a:r>
          </a:p>
          <a:p>
            <a:r>
              <a:rPr lang="en-GB" sz="2400" dirty="0"/>
              <a:t>Subjects: Croatian language, Mathematics, Science, Physical Education, Music and Art</a:t>
            </a:r>
          </a:p>
          <a:p>
            <a:r>
              <a:rPr lang="en-GB" sz="2400" dirty="0"/>
              <a:t>Programme made according to Croatian National Curriculum</a:t>
            </a:r>
          </a:p>
          <a:p>
            <a:r>
              <a:rPr lang="en-GB" sz="2400" dirty="0"/>
              <a:t>Teaching scenarios were prepared several days in advance</a:t>
            </a:r>
          </a:p>
          <a:p>
            <a:endParaRPr lang="hr-HR" sz="19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29CED24-DBB4-A36F-60B2-85CCDDB81F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9" b="1333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36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936932-3C13-D86F-52A9-EE8ABADF7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75" y="303237"/>
            <a:ext cx="10515600" cy="1325563"/>
          </a:xfrm>
        </p:spPr>
        <p:txBody>
          <a:bodyPr/>
          <a:lstStyle/>
          <a:p>
            <a:r>
              <a:rPr lang="hr-HR" sz="4400" dirty="0"/>
              <a:t>1. </a:t>
            </a:r>
            <a:r>
              <a:rPr lang="hr-HR" sz="4400" dirty="0" err="1"/>
              <a:t>Teaching</a:t>
            </a:r>
            <a:r>
              <a:rPr lang="hr-HR" sz="4400" dirty="0"/>
              <a:t> on TV   „ Škola na trećem”</a:t>
            </a:r>
            <a:endParaRPr lang="en-GB" dirty="0"/>
          </a:p>
        </p:txBody>
      </p:sp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id="{18533280-D9C3-0D45-3C4C-C3CF6D5FC8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5324513"/>
              </p:ext>
            </p:extLst>
          </p:nvPr>
        </p:nvGraphicFramePr>
        <p:xfrm>
          <a:off x="342775" y="1844824"/>
          <a:ext cx="10541000" cy="387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0664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936932-3C13-D86F-52A9-EE8ABADF7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VL</a:t>
            </a:r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7E3F736-0704-0057-BF5F-BAB5654BB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hlinkClick r:id="rId2"/>
              </a:rPr>
              <a:t>https://youtu.be/yhrhwFQlGK8</a:t>
            </a:r>
            <a:endParaRPr lang="hr-HR" dirty="0"/>
          </a:p>
          <a:p>
            <a:r>
              <a:rPr lang="hr-HR" dirty="0">
                <a:hlinkClick r:id="rId3"/>
              </a:rPr>
              <a:t>https://youtu.be/zaMhoYLXDJg</a:t>
            </a:r>
            <a:endParaRPr lang="hr-HR" dirty="0"/>
          </a:p>
          <a:p>
            <a:r>
              <a:rPr lang="hr-HR" dirty="0">
                <a:hlinkClick r:id="rId4"/>
              </a:rPr>
              <a:t>https://youtu.be/6xRYqEx2muk</a:t>
            </a:r>
            <a:endParaRPr lang="hr-HR" dirty="0"/>
          </a:p>
          <a:p>
            <a:endParaRPr lang="hr-HR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350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id="{65E4BB3F-191C-2096-62CC-17808AEF07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7002065"/>
              </p:ext>
            </p:extLst>
          </p:nvPr>
        </p:nvGraphicFramePr>
        <p:xfrm>
          <a:off x="551384" y="188641"/>
          <a:ext cx="10873208" cy="6287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29488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.3|2.3|3.4|4.4|1.4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.9|4.4|3.8|4.6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3|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5610D1D3-D29F-4FBF-B833-68BC22585F07}" vid="{09EF8C6F-E890-41AF-8CEC-C03A85828729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9A97D28-A832-41CD-8B22-96B3EC2AC449}">
  <we:reference id="wa104051163" version="1.2.0.3" store="hr-HR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ed8f88-7093-4162-9509-287ccdd970e7">
      <Terms xmlns="http://schemas.microsoft.com/office/infopath/2007/PartnerControls"/>
    </lcf76f155ced4ddcb4097134ff3c332f>
    <TaxCatchAll xmlns="c61cfdd3-b3d1-4921-acae-997032e7fda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AE30AA41AA0714A83BE56AA45FEAC34" ma:contentTypeVersion="13" ma:contentTypeDescription="Stvaranje novog dokumenta." ma:contentTypeScope="" ma:versionID="82387368017df5113927e3c8fe2002f0">
  <xsd:schema xmlns:xsd="http://www.w3.org/2001/XMLSchema" xmlns:xs="http://www.w3.org/2001/XMLSchema" xmlns:p="http://schemas.microsoft.com/office/2006/metadata/properties" xmlns:ns2="47ed8f88-7093-4162-9509-287ccdd970e7" xmlns:ns3="c61cfdd3-b3d1-4921-acae-997032e7fda7" targetNamespace="http://schemas.microsoft.com/office/2006/metadata/properties" ma:root="true" ma:fieldsID="b2241e512d5c537b48620f86d87f8231" ns2:_="" ns3:_="">
    <xsd:import namespace="47ed8f88-7093-4162-9509-287ccdd970e7"/>
    <xsd:import namespace="c61cfdd3-b3d1-4921-acae-997032e7fd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ed8f88-7093-4162-9509-287ccdd970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Oznake slika" ma:readOnly="false" ma:fieldId="{5cf76f15-5ced-4ddc-b409-7134ff3c332f}" ma:taxonomyMulti="true" ma:sspId="a0d909bf-645b-46a2-8bb9-ccdb743347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cfdd3-b3d1-4921-acae-997032e7fda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6d9a4a2-0469-40dd-89f3-20c39a67921d}" ma:internalName="TaxCatchAll" ma:showField="CatchAllData" ma:web="c61cfdd3-b3d1-4921-acae-997032e7fd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9CE37B-1A29-4047-8CF4-334022DB6B84}">
  <ds:schemaRefs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c61cfdd3-b3d1-4921-acae-997032e7fda7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47ed8f88-7093-4162-9509-287ccdd970e7"/>
  </ds:schemaRefs>
</ds:datastoreItem>
</file>

<file path=customXml/itemProps2.xml><?xml version="1.0" encoding="utf-8"?>
<ds:datastoreItem xmlns:ds="http://schemas.openxmlformats.org/officeDocument/2006/customXml" ds:itemID="{5500BC57-D4A5-4AB8-B33E-1EDD1D3D4694}"/>
</file>

<file path=customXml/itemProps3.xml><?xml version="1.0" encoding="utf-8"?>
<ds:datastoreItem xmlns:ds="http://schemas.openxmlformats.org/officeDocument/2006/customXml" ds:itemID="{64EF3B4E-465E-4910-BBFC-21BA53FE88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1006</Words>
  <Application>Microsoft Office PowerPoint</Application>
  <PresentationFormat>Široki zaslon</PresentationFormat>
  <Paragraphs>153</Paragraphs>
  <Slides>23</Slides>
  <Notes>4</Notes>
  <HiddenSlides>2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3</vt:i4>
      </vt:variant>
      <vt:variant>
        <vt:lpstr>Naslovi slajdova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Segoe UI Light</vt:lpstr>
      <vt:lpstr>Segoe UI Semilight</vt:lpstr>
      <vt:lpstr>Segoe UI Symbol</vt:lpstr>
      <vt:lpstr>Wingdings</vt:lpstr>
      <vt:lpstr>YouTube Sans</vt:lpstr>
      <vt:lpstr>Office Theme</vt:lpstr>
      <vt:lpstr>Theme3</vt:lpstr>
      <vt:lpstr>1_Office Theme</vt:lpstr>
      <vt:lpstr>I –nastava: distance learning  Lessons learned and ways forward</vt:lpstr>
      <vt:lpstr>Foreign language teaching experiences in Croatia during the Covid-19 pandemic </vt:lpstr>
      <vt:lpstr>Workshop  outcomes: </vt:lpstr>
      <vt:lpstr>3 ways of organizing distance learning</vt:lpstr>
      <vt:lpstr>PowerPoint prezentacija</vt:lpstr>
      <vt:lpstr>Teaching on TV  „ Škola na trećem”</vt:lpstr>
      <vt:lpstr>1. Teaching on TV   „ Škola na trećem”</vt:lpstr>
      <vt:lpstr>VL</vt:lpstr>
      <vt:lpstr>PowerPoint prezentacija</vt:lpstr>
      <vt:lpstr>2. Video lessons (pupils 11 – 18)</vt:lpstr>
      <vt:lpstr>Designing and developing video lessons</vt:lpstr>
      <vt:lpstr>Designing and developing video lessons</vt:lpstr>
      <vt:lpstr>Time and classroom management</vt:lpstr>
      <vt:lpstr>Pour cette leçon vous avez besoin  </vt:lpstr>
      <vt:lpstr> Upute za rad</vt:lpstr>
      <vt:lpstr>Activité 1 : Les magasins</vt:lpstr>
      <vt:lpstr>PowerPoint prezentacija</vt:lpstr>
      <vt:lpstr>Time and classroom management</vt:lpstr>
      <vt:lpstr>3. Hybrid learning in virtual classrooms </vt:lpstr>
      <vt:lpstr>Hybrid learning in virtual classrooms </vt:lpstr>
      <vt:lpstr>Hybrid learning in virtual classrooms </vt:lpstr>
      <vt:lpstr>Conclusion - Lessons learned and ways forward</vt:lpstr>
      <vt:lpstr>Webography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–nastava: distance learning   lessons learned and ways forward</dc:title>
  <dc:creator/>
  <cp:lastModifiedBy/>
  <cp:revision>62</cp:revision>
  <dcterms:created xsi:type="dcterms:W3CDTF">2021-01-18T11:57:41Z</dcterms:created>
  <dcterms:modified xsi:type="dcterms:W3CDTF">2023-02-04T20:15:44Z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0x010100C3B11490AB02454896744D036D693BA2</vt:lpwstr>
  </property>
</Properties>
</file>